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2"/>
  </p:notesMasterIdLst>
  <p:sldIdLst>
    <p:sldId id="256" r:id="rId3"/>
    <p:sldId id="279" r:id="rId4"/>
    <p:sldId id="277" r:id="rId5"/>
    <p:sldId id="291" r:id="rId6"/>
    <p:sldId id="280" r:id="rId7"/>
    <p:sldId id="282" r:id="rId8"/>
    <p:sldId id="283" r:id="rId9"/>
    <p:sldId id="276" r:id="rId10"/>
    <p:sldId id="274" r:id="rId11"/>
    <p:sldId id="288" r:id="rId12"/>
    <p:sldId id="289" r:id="rId13"/>
    <p:sldId id="292" r:id="rId14"/>
    <p:sldId id="296" r:id="rId15"/>
    <p:sldId id="297" r:id="rId16"/>
    <p:sldId id="304" r:id="rId17"/>
    <p:sldId id="301" r:id="rId18"/>
    <p:sldId id="303" r:id="rId19"/>
    <p:sldId id="313" r:id="rId20"/>
    <p:sldId id="314" r:id="rId21"/>
    <p:sldId id="315" r:id="rId22"/>
    <p:sldId id="316" r:id="rId23"/>
    <p:sldId id="317" r:id="rId24"/>
    <p:sldId id="312" r:id="rId25"/>
    <p:sldId id="293" r:id="rId26"/>
    <p:sldId id="294" r:id="rId27"/>
    <p:sldId id="298" r:id="rId28"/>
    <p:sldId id="290" r:id="rId29"/>
    <p:sldId id="295" r:id="rId30"/>
    <p:sldId id="318"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71" autoAdjust="0"/>
    <p:restoredTop sz="94660"/>
  </p:normalViewPr>
  <p:slideViewPr>
    <p:cSldViewPr snapToGrid="0">
      <p:cViewPr varScale="1">
        <p:scale>
          <a:sx n="116" d="100"/>
          <a:sy n="116" d="100"/>
        </p:scale>
        <p:origin x="492" y="1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DD4D4F-2A0C-4B67-A23A-0A72DEF3B80A}" type="datetimeFigureOut">
              <a:rPr lang="en-US" smtClean="0"/>
              <a:t>9/19/2017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35CFBC-311F-4077-8749-0CB618CC68B7}" type="slidenum">
              <a:rPr lang="en-US" smtClean="0"/>
              <a:t>‹#›</a:t>
            </a:fld>
            <a:endParaRPr lang="en-US"/>
          </a:p>
        </p:txBody>
      </p:sp>
    </p:spTree>
    <p:extLst>
      <p:ext uri="{BB962C8B-B14F-4D97-AF65-F5344CB8AC3E}">
        <p14:creationId xmlns:p14="http://schemas.microsoft.com/office/powerpoint/2010/main" val="688479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7F8F5D0-D228-4265-80DC-F74939F586FC}" type="datetimeFigureOut">
              <a:rPr lang="en-US" smtClean="0"/>
              <a:t>9/19/2017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259E73-D233-4633-9764-643DF133138C}" type="slidenum">
              <a:rPr lang="en-US" smtClean="0"/>
              <a:t>‹#›</a:t>
            </a:fld>
            <a:endParaRPr lang="en-US"/>
          </a:p>
        </p:txBody>
      </p:sp>
    </p:spTree>
    <p:extLst>
      <p:ext uri="{BB962C8B-B14F-4D97-AF65-F5344CB8AC3E}">
        <p14:creationId xmlns:p14="http://schemas.microsoft.com/office/powerpoint/2010/main" val="3926617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F8F5D0-D228-4265-80DC-F74939F586FC}" type="datetimeFigureOut">
              <a:rPr lang="en-US" smtClean="0"/>
              <a:t>9/19/2017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259E73-D233-4633-9764-643DF133138C}" type="slidenum">
              <a:rPr lang="en-US" smtClean="0"/>
              <a:t>‹#›</a:t>
            </a:fld>
            <a:endParaRPr lang="en-US"/>
          </a:p>
        </p:txBody>
      </p:sp>
    </p:spTree>
    <p:extLst>
      <p:ext uri="{BB962C8B-B14F-4D97-AF65-F5344CB8AC3E}">
        <p14:creationId xmlns:p14="http://schemas.microsoft.com/office/powerpoint/2010/main" val="66253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F8F5D0-D228-4265-80DC-F74939F586FC}" type="datetimeFigureOut">
              <a:rPr lang="en-US" smtClean="0"/>
              <a:t>9/19/2017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259E73-D233-4633-9764-643DF133138C}" type="slidenum">
              <a:rPr lang="en-US" smtClean="0"/>
              <a:t>‹#›</a:t>
            </a:fld>
            <a:endParaRPr lang="en-US"/>
          </a:p>
        </p:txBody>
      </p:sp>
    </p:spTree>
    <p:extLst>
      <p:ext uri="{BB962C8B-B14F-4D97-AF65-F5344CB8AC3E}">
        <p14:creationId xmlns:p14="http://schemas.microsoft.com/office/powerpoint/2010/main" val="651567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7F8F5D0-D228-4265-80DC-F74939F586FC}" type="datetimeFigureOut">
              <a:rPr lang="en-US" smtClean="0"/>
              <a:t>9/19/2017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59E73-D233-4633-9764-643DF133138C}" type="slidenum">
              <a:rPr lang="en-US" smtClean="0"/>
              <a:t>‹#›</a:t>
            </a:fld>
            <a:endParaRPr lang="en-US" dirty="0"/>
          </a:p>
        </p:txBody>
      </p:sp>
    </p:spTree>
    <p:extLst>
      <p:ext uri="{BB962C8B-B14F-4D97-AF65-F5344CB8AC3E}">
        <p14:creationId xmlns:p14="http://schemas.microsoft.com/office/powerpoint/2010/main" val="2620406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F8F5D0-D228-4265-80DC-F74939F586FC}" type="datetimeFigureOut">
              <a:rPr lang="en-US" smtClean="0"/>
              <a:t>9/19/2017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59E73-D233-4633-9764-643DF133138C}" type="slidenum">
              <a:rPr lang="en-US" smtClean="0"/>
              <a:t>‹#›</a:t>
            </a:fld>
            <a:endParaRPr lang="en-US" dirty="0"/>
          </a:p>
        </p:txBody>
      </p:sp>
    </p:spTree>
    <p:extLst>
      <p:ext uri="{BB962C8B-B14F-4D97-AF65-F5344CB8AC3E}">
        <p14:creationId xmlns:p14="http://schemas.microsoft.com/office/powerpoint/2010/main" val="3072251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F8F5D0-D228-4265-80DC-F74939F586FC}" type="datetimeFigureOut">
              <a:rPr lang="en-US" smtClean="0"/>
              <a:t>9/19/2017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59E73-D233-4633-9764-643DF133138C}" type="slidenum">
              <a:rPr lang="en-US" smtClean="0"/>
              <a:t>‹#›</a:t>
            </a:fld>
            <a:endParaRPr lang="en-US" dirty="0"/>
          </a:p>
        </p:txBody>
      </p:sp>
    </p:spTree>
    <p:extLst>
      <p:ext uri="{BB962C8B-B14F-4D97-AF65-F5344CB8AC3E}">
        <p14:creationId xmlns:p14="http://schemas.microsoft.com/office/powerpoint/2010/main" val="3849539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F8F5D0-D228-4265-80DC-F74939F586FC}" type="datetimeFigureOut">
              <a:rPr lang="en-US" smtClean="0"/>
              <a:t>9/19/2017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259E73-D233-4633-9764-643DF133138C}" type="slidenum">
              <a:rPr lang="en-US" smtClean="0"/>
              <a:t>‹#›</a:t>
            </a:fld>
            <a:endParaRPr lang="en-US" dirty="0"/>
          </a:p>
        </p:txBody>
      </p:sp>
    </p:spTree>
    <p:extLst>
      <p:ext uri="{BB962C8B-B14F-4D97-AF65-F5344CB8AC3E}">
        <p14:creationId xmlns:p14="http://schemas.microsoft.com/office/powerpoint/2010/main" val="321979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F8F5D0-D228-4265-80DC-F74939F586FC}" type="datetimeFigureOut">
              <a:rPr lang="en-US" smtClean="0"/>
              <a:t>9/19/2017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7259E73-D233-4633-9764-643DF133138C}" type="slidenum">
              <a:rPr lang="en-US" smtClean="0"/>
              <a:t>‹#›</a:t>
            </a:fld>
            <a:endParaRPr lang="en-US" dirty="0"/>
          </a:p>
        </p:txBody>
      </p:sp>
    </p:spTree>
    <p:extLst>
      <p:ext uri="{BB962C8B-B14F-4D97-AF65-F5344CB8AC3E}">
        <p14:creationId xmlns:p14="http://schemas.microsoft.com/office/powerpoint/2010/main" val="19083528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F8F5D0-D228-4265-80DC-F74939F586FC}" type="datetimeFigureOut">
              <a:rPr lang="en-US" smtClean="0"/>
              <a:t>9/19/2017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7259E73-D233-4633-9764-643DF133138C}" type="slidenum">
              <a:rPr lang="en-US" smtClean="0"/>
              <a:t>‹#›</a:t>
            </a:fld>
            <a:endParaRPr lang="en-US" dirty="0"/>
          </a:p>
        </p:txBody>
      </p:sp>
    </p:spTree>
    <p:extLst>
      <p:ext uri="{BB962C8B-B14F-4D97-AF65-F5344CB8AC3E}">
        <p14:creationId xmlns:p14="http://schemas.microsoft.com/office/powerpoint/2010/main" val="3271220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F8F5D0-D228-4265-80DC-F74939F586FC}" type="datetimeFigureOut">
              <a:rPr lang="en-US" smtClean="0"/>
              <a:t>9/19/2017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7259E73-D233-4633-9764-643DF133138C}" type="slidenum">
              <a:rPr lang="en-US" smtClean="0"/>
              <a:t>‹#›</a:t>
            </a:fld>
            <a:endParaRPr lang="en-US" dirty="0"/>
          </a:p>
        </p:txBody>
      </p:sp>
    </p:spTree>
    <p:extLst>
      <p:ext uri="{BB962C8B-B14F-4D97-AF65-F5344CB8AC3E}">
        <p14:creationId xmlns:p14="http://schemas.microsoft.com/office/powerpoint/2010/main" val="1152638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F8F5D0-D228-4265-80DC-F74939F586FC}" type="datetimeFigureOut">
              <a:rPr lang="en-US" smtClean="0"/>
              <a:t>9/19/2017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259E73-D233-4633-9764-643DF133138C}" type="slidenum">
              <a:rPr lang="en-US" smtClean="0"/>
              <a:t>‹#›</a:t>
            </a:fld>
            <a:endParaRPr lang="en-US" dirty="0"/>
          </a:p>
        </p:txBody>
      </p:sp>
    </p:spTree>
    <p:extLst>
      <p:ext uri="{BB962C8B-B14F-4D97-AF65-F5344CB8AC3E}">
        <p14:creationId xmlns:p14="http://schemas.microsoft.com/office/powerpoint/2010/main" val="466635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F8F5D0-D228-4265-80DC-F74939F586FC}" type="datetimeFigureOut">
              <a:rPr lang="en-US" smtClean="0"/>
              <a:t>9/19/2017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259E73-D233-4633-9764-643DF133138C}" type="slidenum">
              <a:rPr lang="en-US" smtClean="0"/>
              <a:t>‹#›</a:t>
            </a:fld>
            <a:endParaRPr lang="en-US"/>
          </a:p>
        </p:txBody>
      </p:sp>
    </p:spTree>
    <p:extLst>
      <p:ext uri="{BB962C8B-B14F-4D97-AF65-F5344CB8AC3E}">
        <p14:creationId xmlns:p14="http://schemas.microsoft.com/office/powerpoint/2010/main" val="38887891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F8F5D0-D228-4265-80DC-F74939F586FC}" type="datetimeFigureOut">
              <a:rPr lang="en-US" smtClean="0"/>
              <a:t>9/19/2017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259E73-D233-4633-9764-643DF133138C}" type="slidenum">
              <a:rPr lang="en-US" smtClean="0"/>
              <a:t>‹#›</a:t>
            </a:fld>
            <a:endParaRPr lang="en-US" dirty="0"/>
          </a:p>
        </p:txBody>
      </p:sp>
    </p:spTree>
    <p:extLst>
      <p:ext uri="{BB962C8B-B14F-4D97-AF65-F5344CB8AC3E}">
        <p14:creationId xmlns:p14="http://schemas.microsoft.com/office/powerpoint/2010/main" val="22632552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F8F5D0-D228-4265-80DC-F74939F586FC}" type="datetimeFigureOut">
              <a:rPr lang="en-US" smtClean="0"/>
              <a:t>9/19/2017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59E73-D233-4633-9764-643DF133138C}" type="slidenum">
              <a:rPr lang="en-US" smtClean="0"/>
              <a:t>‹#›</a:t>
            </a:fld>
            <a:endParaRPr lang="en-US" dirty="0"/>
          </a:p>
        </p:txBody>
      </p:sp>
    </p:spTree>
    <p:extLst>
      <p:ext uri="{BB962C8B-B14F-4D97-AF65-F5344CB8AC3E}">
        <p14:creationId xmlns:p14="http://schemas.microsoft.com/office/powerpoint/2010/main" val="19692498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F8F5D0-D228-4265-80DC-F74939F586FC}" type="datetimeFigureOut">
              <a:rPr lang="en-US" smtClean="0"/>
              <a:t>9/19/2017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259E73-D233-4633-9764-643DF133138C}" type="slidenum">
              <a:rPr lang="en-US" smtClean="0"/>
              <a:t>‹#›</a:t>
            </a:fld>
            <a:endParaRPr lang="en-US" dirty="0"/>
          </a:p>
        </p:txBody>
      </p:sp>
    </p:spTree>
    <p:extLst>
      <p:ext uri="{BB962C8B-B14F-4D97-AF65-F5344CB8AC3E}">
        <p14:creationId xmlns:p14="http://schemas.microsoft.com/office/powerpoint/2010/main" val="1539942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F8F5D0-D228-4265-80DC-F74939F586FC}" type="datetimeFigureOut">
              <a:rPr lang="en-US" smtClean="0"/>
              <a:t>9/19/2017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259E73-D233-4633-9764-643DF133138C}" type="slidenum">
              <a:rPr lang="en-US" smtClean="0"/>
              <a:t>‹#›</a:t>
            </a:fld>
            <a:endParaRPr lang="en-US"/>
          </a:p>
        </p:txBody>
      </p:sp>
    </p:spTree>
    <p:extLst>
      <p:ext uri="{BB962C8B-B14F-4D97-AF65-F5344CB8AC3E}">
        <p14:creationId xmlns:p14="http://schemas.microsoft.com/office/powerpoint/2010/main" val="1643800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7F8F5D0-D228-4265-80DC-F74939F586FC}" type="datetimeFigureOut">
              <a:rPr lang="en-US" smtClean="0"/>
              <a:t>9/19/2017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259E73-D233-4633-9764-643DF133138C}" type="slidenum">
              <a:rPr lang="en-US" smtClean="0"/>
              <a:t>‹#›</a:t>
            </a:fld>
            <a:endParaRPr lang="en-US"/>
          </a:p>
        </p:txBody>
      </p:sp>
    </p:spTree>
    <p:extLst>
      <p:ext uri="{BB962C8B-B14F-4D97-AF65-F5344CB8AC3E}">
        <p14:creationId xmlns:p14="http://schemas.microsoft.com/office/powerpoint/2010/main" val="3030784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F8F5D0-D228-4265-80DC-F74939F586FC}" type="datetimeFigureOut">
              <a:rPr lang="en-US" smtClean="0"/>
              <a:t>9/19/2017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259E73-D233-4633-9764-643DF133138C}" type="slidenum">
              <a:rPr lang="en-US" smtClean="0"/>
              <a:t>‹#›</a:t>
            </a:fld>
            <a:endParaRPr lang="en-US"/>
          </a:p>
        </p:txBody>
      </p:sp>
    </p:spTree>
    <p:extLst>
      <p:ext uri="{BB962C8B-B14F-4D97-AF65-F5344CB8AC3E}">
        <p14:creationId xmlns:p14="http://schemas.microsoft.com/office/powerpoint/2010/main" val="4008734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7F8F5D0-D228-4265-80DC-F74939F586FC}" type="datetimeFigureOut">
              <a:rPr lang="en-US" smtClean="0"/>
              <a:t>9/19/2017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259E73-D233-4633-9764-643DF133138C}" type="slidenum">
              <a:rPr lang="en-US" smtClean="0"/>
              <a:t>‹#›</a:t>
            </a:fld>
            <a:endParaRPr lang="en-US"/>
          </a:p>
        </p:txBody>
      </p:sp>
    </p:spTree>
    <p:extLst>
      <p:ext uri="{BB962C8B-B14F-4D97-AF65-F5344CB8AC3E}">
        <p14:creationId xmlns:p14="http://schemas.microsoft.com/office/powerpoint/2010/main" val="918444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F8F5D0-D228-4265-80DC-F74939F586FC}" type="datetimeFigureOut">
              <a:rPr lang="en-US" smtClean="0"/>
              <a:t>9/19/2017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259E73-D233-4633-9764-643DF133138C}" type="slidenum">
              <a:rPr lang="en-US" smtClean="0"/>
              <a:t>‹#›</a:t>
            </a:fld>
            <a:endParaRPr lang="en-US"/>
          </a:p>
        </p:txBody>
      </p:sp>
    </p:spTree>
    <p:extLst>
      <p:ext uri="{BB962C8B-B14F-4D97-AF65-F5344CB8AC3E}">
        <p14:creationId xmlns:p14="http://schemas.microsoft.com/office/powerpoint/2010/main" val="3435727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F8F5D0-D228-4265-80DC-F74939F586FC}" type="datetimeFigureOut">
              <a:rPr lang="en-US" smtClean="0"/>
              <a:t>9/19/2017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259E73-D233-4633-9764-643DF133138C}" type="slidenum">
              <a:rPr lang="en-US" smtClean="0"/>
              <a:t>‹#›</a:t>
            </a:fld>
            <a:endParaRPr lang="en-US"/>
          </a:p>
        </p:txBody>
      </p:sp>
    </p:spTree>
    <p:extLst>
      <p:ext uri="{BB962C8B-B14F-4D97-AF65-F5344CB8AC3E}">
        <p14:creationId xmlns:p14="http://schemas.microsoft.com/office/powerpoint/2010/main" val="2232027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F8F5D0-D228-4265-80DC-F74939F586FC}" type="datetimeFigureOut">
              <a:rPr lang="en-US" smtClean="0"/>
              <a:t>9/19/2017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259E73-D233-4633-9764-643DF133138C}" type="slidenum">
              <a:rPr lang="en-US" smtClean="0"/>
              <a:t>‹#›</a:t>
            </a:fld>
            <a:endParaRPr lang="en-US"/>
          </a:p>
        </p:txBody>
      </p:sp>
    </p:spTree>
    <p:extLst>
      <p:ext uri="{BB962C8B-B14F-4D97-AF65-F5344CB8AC3E}">
        <p14:creationId xmlns:p14="http://schemas.microsoft.com/office/powerpoint/2010/main" val="2872438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F8F5D0-D228-4265-80DC-F74939F586FC}" type="datetimeFigureOut">
              <a:rPr lang="en-US" smtClean="0"/>
              <a:t>9/19/2017</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259E73-D233-4633-9764-643DF133138C}" type="slidenum">
              <a:rPr lang="en-US" smtClean="0"/>
              <a:t>‹#›</a:t>
            </a:fld>
            <a:endParaRPr lang="en-US"/>
          </a:p>
        </p:txBody>
      </p:sp>
    </p:spTree>
    <p:extLst>
      <p:ext uri="{BB962C8B-B14F-4D97-AF65-F5344CB8AC3E}">
        <p14:creationId xmlns:p14="http://schemas.microsoft.com/office/powerpoint/2010/main" val="6889040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F8F5D0-D228-4265-80DC-F74939F586FC}" type="datetimeFigureOut">
              <a:rPr lang="en-US" smtClean="0"/>
              <a:t>9/19/2017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259E73-D233-4633-9764-643DF133138C}" type="slidenum">
              <a:rPr lang="en-US" smtClean="0"/>
              <a:t>‹#›</a:t>
            </a:fld>
            <a:endParaRPr lang="en-US" dirty="0"/>
          </a:p>
        </p:txBody>
      </p:sp>
    </p:spTree>
    <p:extLst>
      <p:ext uri="{BB962C8B-B14F-4D97-AF65-F5344CB8AC3E}">
        <p14:creationId xmlns:p14="http://schemas.microsoft.com/office/powerpoint/2010/main" val="10986401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Connector 9">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642257" y="4525347"/>
            <a:ext cx="6939722" cy="1737360"/>
          </a:xfrm>
        </p:spPr>
        <p:txBody>
          <a:bodyPr anchor="t">
            <a:normAutofit/>
          </a:bodyPr>
          <a:lstStyle/>
          <a:p>
            <a:pPr algn="l">
              <a:lnSpc>
                <a:spcPct val="70000"/>
              </a:lnSpc>
            </a:pPr>
            <a:r>
              <a:rPr lang="en-US" sz="4700" i="1"/>
              <a:t>Driving a Public Safety Attitude Survey: Taking the Pulse of Your Organization</a:t>
            </a:r>
            <a:endParaRPr lang="en-US" sz="4700"/>
          </a:p>
        </p:txBody>
      </p:sp>
      <p:sp>
        <p:nvSpPr>
          <p:cNvPr id="3" name="Subtitle 2"/>
          <p:cNvSpPr>
            <a:spLocks noGrp="1"/>
          </p:cNvSpPr>
          <p:nvPr>
            <p:ph type="subTitle" idx="1"/>
          </p:nvPr>
        </p:nvSpPr>
        <p:spPr>
          <a:xfrm>
            <a:off x="8050762" y="4525347"/>
            <a:ext cx="3211288" cy="1737360"/>
          </a:xfrm>
        </p:spPr>
        <p:txBody>
          <a:bodyPr>
            <a:normAutofit/>
          </a:bodyPr>
          <a:lstStyle/>
          <a:p>
            <a:pPr algn="l">
              <a:lnSpc>
                <a:spcPct val="80000"/>
              </a:lnSpc>
            </a:pPr>
            <a:r>
              <a:rPr lang="en-US" i="1"/>
              <a:t>Dennis Doverspike, Doverspike Consulting</a:t>
            </a:r>
          </a:p>
          <a:p>
            <a:pPr algn="l">
              <a:lnSpc>
                <a:spcPct val="80000"/>
              </a:lnSpc>
            </a:pPr>
            <a:r>
              <a:rPr lang="en-US" i="1"/>
              <a:t>Ketaki </a:t>
            </a:r>
            <a:r>
              <a:rPr lang="en-US" i="1" err="1"/>
              <a:t>Sodhi</a:t>
            </a:r>
            <a:r>
              <a:rPr lang="en-US" i="1"/>
              <a:t>, Catalina Flores, The University of Akron</a:t>
            </a:r>
            <a:endParaRPr lang="en-US"/>
          </a:p>
          <a:p>
            <a:pPr algn="l">
              <a:lnSpc>
                <a:spcPct val="80000"/>
              </a:lnSpc>
            </a:pPr>
            <a:endParaRPr lang="en-US" i="1"/>
          </a:p>
        </p:txBody>
      </p:sp>
    </p:spTree>
    <p:extLst>
      <p:ext uri="{BB962C8B-B14F-4D97-AF65-F5344CB8AC3E}">
        <p14:creationId xmlns:p14="http://schemas.microsoft.com/office/powerpoint/2010/main" val="4044218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10000"/>
            </a:schemeClr>
          </a:solidFill>
          <a:ln w="127000" cap="sq"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631826"/>
            <a:ext cx="10515600" cy="1015906"/>
          </a:xfrm>
        </p:spPr>
        <p:txBody>
          <a:bodyPr>
            <a:normAutofit/>
          </a:bodyPr>
          <a:lstStyle/>
          <a:p>
            <a:r>
              <a:rPr lang="en-US" dirty="0"/>
              <a:t>STATE OF SURVEY PRACTICE</a:t>
            </a:r>
          </a:p>
        </p:txBody>
      </p:sp>
      <p:sp>
        <p:nvSpPr>
          <p:cNvPr id="3" name="Content Placeholder 2"/>
          <p:cNvSpPr>
            <a:spLocks noGrp="1"/>
          </p:cNvSpPr>
          <p:nvPr>
            <p:ph idx="1"/>
          </p:nvPr>
        </p:nvSpPr>
        <p:spPr>
          <a:xfrm>
            <a:off x="838200" y="1774479"/>
            <a:ext cx="10515600" cy="4181844"/>
          </a:xfrm>
        </p:spPr>
        <p:txBody>
          <a:bodyPr>
            <a:normAutofit/>
          </a:bodyPr>
          <a:lstStyle/>
          <a:p>
            <a:pPr>
              <a:lnSpc>
                <a:spcPct val="70000"/>
              </a:lnSpc>
            </a:pPr>
            <a:r>
              <a:rPr lang="en-US" sz="2000" dirty="0"/>
              <a:t>Driver Analysis</a:t>
            </a:r>
          </a:p>
          <a:p>
            <a:pPr lvl="1">
              <a:lnSpc>
                <a:spcPct val="70000"/>
              </a:lnSpc>
            </a:pPr>
            <a:r>
              <a:rPr lang="en-US" sz="2000" dirty="0"/>
              <a:t>SKDA – Survey Key Driver Analysis</a:t>
            </a:r>
          </a:p>
          <a:p>
            <a:pPr lvl="2">
              <a:lnSpc>
                <a:spcPct val="70000"/>
              </a:lnSpc>
            </a:pPr>
            <a:r>
              <a:rPr lang="en-US" dirty="0"/>
              <a:t>Best Practice</a:t>
            </a:r>
          </a:p>
          <a:p>
            <a:pPr lvl="1">
              <a:lnSpc>
                <a:spcPct val="70000"/>
              </a:lnSpc>
            </a:pPr>
            <a:r>
              <a:rPr lang="en-US" sz="2000" dirty="0"/>
              <a:t>Correlating or regressing a self-report criterion item an each of the remaining survey items or drivers.	</a:t>
            </a:r>
          </a:p>
          <a:p>
            <a:pPr lvl="2">
              <a:lnSpc>
                <a:spcPct val="70000"/>
              </a:lnSpc>
            </a:pPr>
            <a:r>
              <a:rPr lang="en-US" dirty="0"/>
              <a:t>Can use scale scores instead of single items</a:t>
            </a:r>
          </a:p>
          <a:p>
            <a:pPr lvl="2">
              <a:lnSpc>
                <a:spcPct val="70000"/>
              </a:lnSpc>
            </a:pPr>
            <a:r>
              <a:rPr lang="en-US" dirty="0"/>
              <a:t>Can use correlations, linear regression with entry of all variables (full model), or stepwise regression </a:t>
            </a:r>
          </a:p>
          <a:p>
            <a:pPr lvl="2">
              <a:lnSpc>
                <a:spcPct val="70000"/>
              </a:lnSpc>
            </a:pPr>
            <a:r>
              <a:rPr lang="en-US" dirty="0"/>
              <a:t>Criterion</a:t>
            </a:r>
          </a:p>
          <a:p>
            <a:pPr lvl="3">
              <a:lnSpc>
                <a:spcPct val="70000"/>
              </a:lnSpc>
            </a:pPr>
            <a:r>
              <a:rPr lang="en-US" sz="2000" dirty="0"/>
              <a:t>Likelihood of turnover</a:t>
            </a:r>
          </a:p>
          <a:p>
            <a:pPr lvl="3">
              <a:lnSpc>
                <a:spcPct val="70000"/>
              </a:lnSpc>
            </a:pPr>
            <a:r>
              <a:rPr lang="en-US" sz="2000" dirty="0"/>
              <a:t>Overall satisfaction or engagement</a:t>
            </a:r>
          </a:p>
          <a:p>
            <a:pPr lvl="1">
              <a:lnSpc>
                <a:spcPct val="70000"/>
              </a:lnSpc>
            </a:pPr>
            <a:r>
              <a:rPr lang="en-US" sz="2000" dirty="0"/>
              <a:t>Items with highest correlations or regression weights may be seen as drivers</a:t>
            </a:r>
          </a:p>
          <a:p>
            <a:pPr>
              <a:lnSpc>
                <a:spcPct val="70000"/>
              </a:lnSpc>
            </a:pPr>
            <a:r>
              <a:rPr lang="en-US" sz="2000" dirty="0"/>
              <a:t>Action Planning</a:t>
            </a:r>
          </a:p>
          <a:p>
            <a:pPr lvl="1">
              <a:lnSpc>
                <a:spcPct val="70000"/>
              </a:lnSpc>
            </a:pPr>
            <a:r>
              <a:rPr lang="en-US" sz="2000" dirty="0"/>
              <a:t>Actionable Items</a:t>
            </a:r>
          </a:p>
          <a:p>
            <a:pPr lvl="1">
              <a:lnSpc>
                <a:spcPct val="70000"/>
              </a:lnSpc>
            </a:pPr>
            <a:endParaRPr lang="en-US" sz="2000" dirty="0"/>
          </a:p>
        </p:txBody>
      </p:sp>
    </p:spTree>
    <p:extLst>
      <p:ext uri="{BB962C8B-B14F-4D97-AF65-F5344CB8AC3E}">
        <p14:creationId xmlns:p14="http://schemas.microsoft.com/office/powerpoint/2010/main" val="2321901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10000"/>
            </a:schemeClr>
          </a:solidFill>
          <a:ln w="127000" cap="sq"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631825"/>
            <a:ext cx="10515600" cy="1325563"/>
          </a:xfrm>
        </p:spPr>
        <p:txBody>
          <a:bodyPr>
            <a:normAutofit/>
          </a:bodyPr>
          <a:lstStyle/>
          <a:p>
            <a:r>
              <a:rPr lang="en-US" dirty="0"/>
              <a:t>SEEDS OF MY DISSATISFACTION</a:t>
            </a:r>
          </a:p>
        </p:txBody>
      </p:sp>
      <p:sp>
        <p:nvSpPr>
          <p:cNvPr id="3" name="Content Placeholder 2"/>
          <p:cNvSpPr>
            <a:spLocks noGrp="1"/>
          </p:cNvSpPr>
          <p:nvPr>
            <p:ph idx="1"/>
          </p:nvPr>
        </p:nvSpPr>
        <p:spPr>
          <a:xfrm>
            <a:off x="838200" y="2057400"/>
            <a:ext cx="10515600" cy="3871762"/>
          </a:xfrm>
        </p:spPr>
        <p:txBody>
          <a:bodyPr>
            <a:normAutofit/>
          </a:bodyPr>
          <a:lstStyle/>
          <a:p>
            <a:pPr>
              <a:lnSpc>
                <a:spcPct val="80000"/>
              </a:lnSpc>
            </a:pPr>
            <a:r>
              <a:rPr lang="en-US" sz="2400" dirty="0"/>
              <a:t>Driver Analysis</a:t>
            </a:r>
          </a:p>
          <a:p>
            <a:pPr lvl="1">
              <a:lnSpc>
                <a:spcPct val="80000"/>
              </a:lnSpc>
            </a:pPr>
            <a:r>
              <a:rPr lang="en-US" dirty="0"/>
              <a:t>Seen many abuses</a:t>
            </a:r>
          </a:p>
          <a:p>
            <a:pPr lvl="2">
              <a:lnSpc>
                <a:spcPct val="80000"/>
              </a:lnSpc>
            </a:pPr>
            <a:r>
              <a:rPr lang="en-US" sz="2400" dirty="0"/>
              <a:t>Drivers used as Outcomes</a:t>
            </a:r>
          </a:p>
          <a:p>
            <a:pPr lvl="2">
              <a:lnSpc>
                <a:spcPct val="80000"/>
              </a:lnSpc>
            </a:pPr>
            <a:r>
              <a:rPr lang="en-US" sz="2400" dirty="0"/>
              <a:t>Interpretations in the presence of high correlations between all the items or scales</a:t>
            </a:r>
          </a:p>
          <a:p>
            <a:pPr>
              <a:lnSpc>
                <a:spcPct val="80000"/>
              </a:lnSpc>
            </a:pPr>
            <a:r>
              <a:rPr lang="en-US" sz="2400" dirty="0"/>
              <a:t>Started program of research</a:t>
            </a:r>
          </a:p>
          <a:p>
            <a:pPr>
              <a:lnSpc>
                <a:spcPct val="80000"/>
              </a:lnSpc>
            </a:pPr>
            <a:r>
              <a:rPr lang="en-US" sz="2400" dirty="0"/>
              <a:t>However, found others had similar issues (late to the party)</a:t>
            </a:r>
          </a:p>
          <a:p>
            <a:pPr lvl="1">
              <a:lnSpc>
                <a:spcPct val="80000"/>
              </a:lnSpc>
            </a:pPr>
            <a:r>
              <a:rPr lang="en-US" dirty="0"/>
              <a:t>Dan </a:t>
            </a:r>
            <a:r>
              <a:rPr lang="en-US" dirty="0" err="1"/>
              <a:t>Putka</a:t>
            </a:r>
            <a:endParaRPr lang="en-US" dirty="0"/>
          </a:p>
          <a:p>
            <a:pPr lvl="1">
              <a:lnSpc>
                <a:spcPct val="80000"/>
              </a:lnSpc>
            </a:pPr>
            <a:r>
              <a:rPr lang="en-US" dirty="0"/>
              <a:t>Cucina et al.</a:t>
            </a:r>
          </a:p>
          <a:p>
            <a:pPr>
              <a:lnSpc>
                <a:spcPct val="80000"/>
              </a:lnSpc>
            </a:pPr>
            <a:r>
              <a:rPr lang="en-US" sz="2400" dirty="0"/>
              <a:t>Note: I prefer to use turnover as compared to engagement as the criterion</a:t>
            </a:r>
          </a:p>
          <a:p>
            <a:pPr lvl="1">
              <a:lnSpc>
                <a:spcPct val="80000"/>
              </a:lnSpc>
            </a:pPr>
            <a:endParaRPr lang="en-US" dirty="0"/>
          </a:p>
        </p:txBody>
      </p:sp>
    </p:spTree>
    <p:extLst>
      <p:ext uri="{BB962C8B-B14F-4D97-AF65-F5344CB8AC3E}">
        <p14:creationId xmlns:p14="http://schemas.microsoft.com/office/powerpoint/2010/main" val="1097886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152" y="0"/>
            <a:ext cx="12192000" cy="6858000"/>
          </a:xfrm>
          <a:prstGeom prst="rect">
            <a:avLst/>
          </a:prstGeom>
        </p:spPr>
      </p:pic>
      <p:sp>
        <p:nvSpPr>
          <p:cNvPr id="2" name="Title 1"/>
          <p:cNvSpPr>
            <a:spLocks noGrp="1"/>
          </p:cNvSpPr>
          <p:nvPr>
            <p:ph type="title"/>
          </p:nvPr>
        </p:nvSpPr>
        <p:spPr>
          <a:xfrm>
            <a:off x="1179226" y="826680"/>
            <a:ext cx="9833548" cy="1325563"/>
          </a:xfrm>
        </p:spPr>
        <p:txBody>
          <a:bodyPr>
            <a:normAutofit/>
          </a:bodyPr>
          <a:lstStyle/>
          <a:p>
            <a:pPr algn="ctr"/>
            <a:r>
              <a:rPr lang="en-US" sz="4000">
                <a:solidFill>
                  <a:srgbClr val="FFFFFF"/>
                </a:solidFill>
              </a:rPr>
              <a:t>Survey Key Driver Analysis: Are We Driving Down the Right Road?</a:t>
            </a:r>
          </a:p>
        </p:txBody>
      </p:sp>
      <p:sp>
        <p:nvSpPr>
          <p:cNvPr id="3" name="Content Placeholder 2"/>
          <p:cNvSpPr>
            <a:spLocks noGrp="1"/>
          </p:cNvSpPr>
          <p:nvPr>
            <p:ph idx="1"/>
          </p:nvPr>
        </p:nvSpPr>
        <p:spPr>
          <a:xfrm>
            <a:off x="1179226" y="3087232"/>
            <a:ext cx="9833548" cy="2699714"/>
          </a:xfrm>
        </p:spPr>
        <p:txBody>
          <a:bodyPr>
            <a:normAutofit/>
          </a:bodyPr>
          <a:lstStyle/>
          <a:p>
            <a:r>
              <a:rPr lang="en-US" sz="2000" dirty="0">
                <a:solidFill>
                  <a:srgbClr val="000000"/>
                </a:solidFill>
              </a:rPr>
              <a:t>Jeffrey M. Cucina - U.S. Customs and Border Protection</a:t>
            </a:r>
          </a:p>
          <a:p>
            <a:r>
              <a:rPr lang="en-US" sz="2000" dirty="0">
                <a:solidFill>
                  <a:srgbClr val="000000"/>
                </a:solidFill>
              </a:rPr>
              <a:t>Philip T. Walmsley - U.S. Customs and Border Protection</a:t>
            </a:r>
          </a:p>
          <a:p>
            <a:r>
              <a:rPr lang="en-US" sz="2000" dirty="0">
                <a:solidFill>
                  <a:srgbClr val="000000"/>
                </a:solidFill>
              </a:rPr>
              <a:t>Ilene F. Gast - U.S. Customs and Border Protection </a:t>
            </a:r>
          </a:p>
          <a:p>
            <a:r>
              <a:rPr lang="en-US" sz="2000" dirty="0">
                <a:solidFill>
                  <a:srgbClr val="000000"/>
                </a:solidFill>
              </a:rPr>
              <a:t>Nicholas R. Martin - Aon Consulting</a:t>
            </a:r>
          </a:p>
          <a:p>
            <a:r>
              <a:rPr lang="en-US" sz="2000" dirty="0">
                <a:solidFill>
                  <a:srgbClr val="000000"/>
                </a:solidFill>
              </a:rPr>
              <a:t>Patrick Curtin - National Science Foundation</a:t>
            </a:r>
          </a:p>
          <a:p>
            <a:r>
              <a:rPr lang="en-US" sz="2000" dirty="0">
                <a:solidFill>
                  <a:srgbClr val="000000"/>
                </a:solidFill>
              </a:rPr>
              <a:t>(Scheduled for SIOP, Division 14s, </a:t>
            </a:r>
            <a:r>
              <a:rPr lang="en-US" sz="2000" i="1" dirty="0">
                <a:solidFill>
                  <a:srgbClr val="000000"/>
                </a:solidFill>
              </a:rPr>
              <a:t>Industrial and Organizational Psychology: Perspectives on Science and Practice)</a:t>
            </a:r>
            <a:endParaRPr lang="en-US" sz="2000" dirty="0">
              <a:solidFill>
                <a:srgbClr val="000000"/>
              </a:solidFill>
            </a:endParaRPr>
          </a:p>
          <a:p>
            <a:endParaRPr lang="en-US" sz="2000" dirty="0">
              <a:solidFill>
                <a:srgbClr val="000000"/>
              </a:solidFill>
            </a:endParaRPr>
          </a:p>
        </p:txBody>
      </p:sp>
    </p:spTree>
    <p:extLst>
      <p:ext uri="{BB962C8B-B14F-4D97-AF65-F5344CB8AC3E}">
        <p14:creationId xmlns:p14="http://schemas.microsoft.com/office/powerpoint/2010/main" val="3901369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7">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9">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152" y="0"/>
            <a:ext cx="12192000" cy="6858000"/>
          </a:xfrm>
          <a:prstGeom prst="rect">
            <a:avLst/>
          </a:prstGeom>
        </p:spPr>
      </p:pic>
      <p:sp>
        <p:nvSpPr>
          <p:cNvPr id="2" name="Title 1"/>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Cucina et al.</a:t>
            </a:r>
          </a:p>
        </p:txBody>
      </p:sp>
      <p:sp>
        <p:nvSpPr>
          <p:cNvPr id="3" name="Content Placeholder 2"/>
          <p:cNvSpPr>
            <a:spLocks noGrp="1"/>
          </p:cNvSpPr>
          <p:nvPr>
            <p:ph idx="1"/>
          </p:nvPr>
        </p:nvSpPr>
        <p:spPr>
          <a:xfrm>
            <a:off x="1179074" y="2580238"/>
            <a:ext cx="9833548" cy="3630439"/>
          </a:xfrm>
        </p:spPr>
        <p:txBody>
          <a:bodyPr>
            <a:normAutofit lnSpcReduction="10000"/>
          </a:bodyPr>
          <a:lstStyle/>
          <a:p>
            <a:pPr marL="457200" indent="-457200">
              <a:lnSpc>
                <a:spcPct val="70000"/>
              </a:lnSpc>
              <a:buFont typeface="+mj-lt"/>
              <a:buAutoNum type="arabicPeriod"/>
            </a:pPr>
            <a:r>
              <a:rPr lang="en-US" sz="2400" dirty="0">
                <a:solidFill>
                  <a:srgbClr val="000000"/>
                </a:solidFill>
              </a:rPr>
              <a:t>Item SDs</a:t>
            </a:r>
          </a:p>
          <a:p>
            <a:pPr marL="457200" indent="-457200">
              <a:lnSpc>
                <a:spcPct val="70000"/>
              </a:lnSpc>
              <a:buFont typeface="+mj-lt"/>
              <a:buAutoNum type="arabicPeriod"/>
            </a:pPr>
            <a:r>
              <a:rPr lang="en-US" sz="2400" dirty="0">
                <a:solidFill>
                  <a:srgbClr val="000000"/>
                </a:solidFill>
              </a:rPr>
              <a:t>Capitalizes on chance</a:t>
            </a:r>
          </a:p>
          <a:p>
            <a:pPr marL="457200" indent="-457200">
              <a:lnSpc>
                <a:spcPct val="70000"/>
              </a:lnSpc>
              <a:buFont typeface="+mj-lt"/>
              <a:buAutoNum type="arabicPeriod"/>
            </a:pPr>
            <a:r>
              <a:rPr lang="en-US" sz="2400" dirty="0">
                <a:solidFill>
                  <a:srgbClr val="000000"/>
                </a:solidFill>
              </a:rPr>
              <a:t>Ignores theory</a:t>
            </a:r>
          </a:p>
          <a:p>
            <a:pPr marL="457200" indent="-457200">
              <a:lnSpc>
                <a:spcPct val="70000"/>
              </a:lnSpc>
              <a:buFont typeface="+mj-lt"/>
              <a:buAutoNum type="arabicPeriod"/>
            </a:pPr>
            <a:r>
              <a:rPr lang="en-US" sz="2400" dirty="0">
                <a:solidFill>
                  <a:srgbClr val="000000"/>
                </a:solidFill>
              </a:rPr>
              <a:t>Assumes situational and temporal specificity</a:t>
            </a:r>
          </a:p>
          <a:p>
            <a:pPr marL="914400" lvl="1" indent="-457200">
              <a:lnSpc>
                <a:spcPct val="70000"/>
              </a:lnSpc>
              <a:buFont typeface="+mj-lt"/>
              <a:buAutoNum type="arabicPeriod"/>
            </a:pPr>
            <a:r>
              <a:rPr lang="en-US" dirty="0">
                <a:solidFill>
                  <a:srgbClr val="000000"/>
                </a:solidFill>
              </a:rPr>
              <a:t>Do different actionable item predict engagement in different organizations? At different times?</a:t>
            </a:r>
          </a:p>
          <a:p>
            <a:pPr marL="457200" indent="-457200">
              <a:lnSpc>
                <a:spcPct val="70000"/>
              </a:lnSpc>
              <a:buFont typeface="+mj-lt"/>
              <a:buAutoNum type="arabicPeriod"/>
            </a:pPr>
            <a:r>
              <a:rPr lang="en-US" sz="2400" dirty="0">
                <a:solidFill>
                  <a:srgbClr val="000000"/>
                </a:solidFill>
              </a:rPr>
              <a:t>Rational item selection performs as well</a:t>
            </a:r>
          </a:p>
          <a:p>
            <a:pPr marL="457200" indent="-457200">
              <a:lnSpc>
                <a:spcPct val="70000"/>
              </a:lnSpc>
              <a:buFont typeface="+mj-lt"/>
              <a:buAutoNum type="arabicPeriod"/>
            </a:pPr>
            <a:r>
              <a:rPr lang="en-US" sz="2400" dirty="0">
                <a:solidFill>
                  <a:srgbClr val="000000"/>
                </a:solidFill>
              </a:rPr>
              <a:t>Random item selection performs as well</a:t>
            </a:r>
          </a:p>
          <a:p>
            <a:pPr marL="457200" indent="-457200">
              <a:lnSpc>
                <a:spcPct val="70000"/>
              </a:lnSpc>
              <a:buFont typeface="+mj-lt"/>
              <a:buAutoNum type="arabicPeriod"/>
            </a:pPr>
            <a:r>
              <a:rPr lang="en-US" sz="2400" dirty="0">
                <a:solidFill>
                  <a:srgbClr val="000000"/>
                </a:solidFill>
              </a:rPr>
              <a:t>Overlap with criterion item – measures same factor</a:t>
            </a:r>
          </a:p>
          <a:p>
            <a:pPr marL="914400" lvl="1" indent="-457200">
              <a:lnSpc>
                <a:spcPct val="70000"/>
              </a:lnSpc>
              <a:buFont typeface="+mj-lt"/>
              <a:buAutoNum type="arabicPeriod"/>
            </a:pPr>
            <a:r>
              <a:rPr lang="en-US" dirty="0">
                <a:solidFill>
                  <a:srgbClr val="000000"/>
                </a:solidFill>
              </a:rPr>
              <a:t>“My job is engaging” predicted by “My job has many engaging elements.”</a:t>
            </a:r>
          </a:p>
          <a:p>
            <a:pPr marL="0" indent="0">
              <a:lnSpc>
                <a:spcPct val="70000"/>
              </a:lnSpc>
              <a:buNone/>
            </a:pPr>
            <a:endParaRPr lang="en-US" sz="1600" dirty="0">
              <a:solidFill>
                <a:srgbClr val="000000"/>
              </a:solidFill>
            </a:endParaRPr>
          </a:p>
        </p:txBody>
      </p:sp>
    </p:spTree>
    <p:extLst>
      <p:ext uri="{BB962C8B-B14F-4D97-AF65-F5344CB8AC3E}">
        <p14:creationId xmlns:p14="http://schemas.microsoft.com/office/powerpoint/2010/main" val="368121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557022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rcRect b="10582"/>
          <a:stretch>
            <a:fillRect/>
          </a:stretch>
        </p:blipFill>
        <p:spPr>
          <a:xfrm>
            <a:off x="-1" y="725738"/>
            <a:ext cx="12192000" cy="6132262"/>
          </a:xfrm>
          <a:custGeom>
            <a:avLst/>
            <a:gdLst>
              <a:gd name="connsiteX0" fmla="*/ 0 w 12192000"/>
              <a:gd name="connsiteY0" fmla="*/ 0 h 6132262"/>
              <a:gd name="connsiteX1" fmla="*/ 12192000 w 12192000"/>
              <a:gd name="connsiteY1" fmla="*/ 0 h 6132262"/>
              <a:gd name="connsiteX2" fmla="*/ 12192000 w 12192000"/>
              <a:gd name="connsiteY2" fmla="*/ 6132262 h 6132262"/>
              <a:gd name="connsiteX3" fmla="*/ 0 w 12192000"/>
              <a:gd name="connsiteY3" fmla="*/ 6132262 h 6132262"/>
            </a:gdLst>
            <a:ahLst/>
            <a:cxnLst>
              <a:cxn ang="0">
                <a:pos x="connsiteX0" y="connsiteY0"/>
              </a:cxn>
              <a:cxn ang="0">
                <a:pos x="connsiteX1" y="connsiteY1"/>
              </a:cxn>
              <a:cxn ang="0">
                <a:pos x="connsiteX2" y="connsiteY2"/>
              </a:cxn>
              <a:cxn ang="0">
                <a:pos x="connsiteX3" y="connsiteY3"/>
              </a:cxn>
            </a:cxnLst>
            <a:rect l="l" t="t" r="r" b="b"/>
            <a:pathLst>
              <a:path w="12192000" h="6132262">
                <a:moveTo>
                  <a:pt x="0" y="0"/>
                </a:moveTo>
                <a:lnTo>
                  <a:pt x="12192000" y="0"/>
                </a:lnTo>
                <a:lnTo>
                  <a:pt x="12192000" y="6132262"/>
                </a:lnTo>
                <a:lnTo>
                  <a:pt x="0" y="6132262"/>
                </a:lnTo>
                <a:close/>
              </a:path>
            </a:pathLst>
          </a:custGeom>
        </p:spPr>
      </p:pic>
      <p:sp>
        <p:nvSpPr>
          <p:cNvPr id="4" name="Title 3"/>
          <p:cNvSpPr>
            <a:spLocks noGrp="1"/>
          </p:cNvSpPr>
          <p:nvPr>
            <p:ph type="title"/>
          </p:nvPr>
        </p:nvSpPr>
        <p:spPr>
          <a:xfrm>
            <a:off x="1179226" y="5105400"/>
            <a:ext cx="9833548" cy="1066802"/>
          </a:xfrm>
        </p:spPr>
        <p:txBody>
          <a:bodyPr>
            <a:normAutofit/>
          </a:bodyPr>
          <a:lstStyle/>
          <a:p>
            <a:r>
              <a:rPr lang="en-US" sz="4000" dirty="0" err="1">
                <a:solidFill>
                  <a:srgbClr val="3F3F3F"/>
                </a:solidFill>
              </a:rPr>
              <a:t>Putka</a:t>
            </a:r>
            <a:endParaRPr lang="en-US" sz="4000" dirty="0">
              <a:solidFill>
                <a:srgbClr val="3F3F3F"/>
              </a:solidFill>
            </a:endParaRPr>
          </a:p>
        </p:txBody>
      </p:sp>
      <p:sp>
        <p:nvSpPr>
          <p:cNvPr id="5" name="Content Placeholder 4"/>
          <p:cNvSpPr>
            <a:spLocks noGrp="1"/>
          </p:cNvSpPr>
          <p:nvPr>
            <p:ph idx="1"/>
          </p:nvPr>
        </p:nvSpPr>
        <p:spPr>
          <a:xfrm>
            <a:off x="1179226" y="872046"/>
            <a:ext cx="9833548" cy="2945574"/>
          </a:xfrm>
        </p:spPr>
        <p:txBody>
          <a:bodyPr anchor="ctr">
            <a:normAutofit/>
          </a:bodyPr>
          <a:lstStyle/>
          <a:p>
            <a:pPr marL="457200" indent="-457200">
              <a:buFont typeface="+mj-lt"/>
              <a:buAutoNum type="arabicPeriod"/>
            </a:pPr>
            <a:r>
              <a:rPr lang="en-US" sz="3200" dirty="0">
                <a:solidFill>
                  <a:srgbClr val="FFFFFF"/>
                </a:solidFill>
              </a:rPr>
              <a:t>Use statistical strategies that have been criticized</a:t>
            </a:r>
          </a:p>
          <a:p>
            <a:pPr marL="457200" indent="-457200">
              <a:buFont typeface="+mj-lt"/>
              <a:buAutoNum type="arabicPeriod"/>
            </a:pPr>
            <a:r>
              <a:rPr lang="en-US" sz="3200" dirty="0">
                <a:solidFill>
                  <a:srgbClr val="FFFFFF"/>
                </a:solidFill>
              </a:rPr>
              <a:t>Ignores the multiple factors that determine engagement</a:t>
            </a:r>
          </a:p>
          <a:p>
            <a:pPr marL="457200" indent="-457200">
              <a:buFont typeface="+mj-lt"/>
              <a:buAutoNum type="arabicPeriod"/>
            </a:pPr>
            <a:r>
              <a:rPr lang="en-US" sz="3200" dirty="0">
                <a:solidFill>
                  <a:srgbClr val="FFFFFF"/>
                </a:solidFill>
              </a:rPr>
              <a:t>Cannot rank drivers on their relative importance</a:t>
            </a:r>
          </a:p>
          <a:p>
            <a:pPr marL="457200" indent="-457200">
              <a:buFont typeface="+mj-lt"/>
              <a:buAutoNum type="arabicPeriod"/>
            </a:pPr>
            <a:r>
              <a:rPr lang="en-US" sz="3200" dirty="0">
                <a:solidFill>
                  <a:srgbClr val="FFFFFF"/>
                </a:solidFill>
              </a:rPr>
              <a:t>Fails to capitalize on modern analytic approaches</a:t>
            </a:r>
          </a:p>
        </p:txBody>
      </p:sp>
    </p:spTree>
    <p:extLst>
      <p:ext uri="{BB962C8B-B14F-4D97-AF65-F5344CB8AC3E}">
        <p14:creationId xmlns:p14="http://schemas.microsoft.com/office/powerpoint/2010/main" val="1012583548"/>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tint val="95000"/>
              <a:satMod val="170000"/>
            </a:schemeClr>
          </a:solidFill>
          <a:ln>
            <a:noFill/>
          </a:ln>
          <a:effectLst/>
        </p:spPr>
      </p:sp>
      <p:grpSp>
        <p:nvGrpSpPr>
          <p:cNvPr id="12" name="Group 11" title="intersecting circles">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55481" y="498348"/>
            <a:ext cx="9902663" cy="5861304"/>
            <a:chOff x="1155481" y="498348"/>
            <a:chExt cx="9902663" cy="5861304"/>
          </a:xfrm>
        </p:grpSpPr>
        <p:sp>
          <p:nvSpPr>
            <p:cNvPr id="13" name="Oval 5">
              <a:extLst/>
            </p:cNvPr>
            <p:cNvSpPr>
              <a:spLocks noChangeArrowheads="1"/>
            </p:cNvSpPr>
            <p:nvPr>
              <p:extLst>
                <p:ext uri="{386F3935-93C4-4BCD-93E2-E3B085C9AB24}">
                  <p16:designElem xmlns:p16="http://schemas.microsoft.com/office/powerpoint/2015/main" xmlns="" val="1"/>
                </p:ext>
              </p:extLst>
            </p:nvPr>
          </p:nvSpPr>
          <p:spPr bwMode="auto">
            <a:xfrm>
              <a:off x="1155481" y="498348"/>
              <a:ext cx="5861304" cy="5861304"/>
            </a:xfrm>
            <a:prstGeom prst="ellipse">
              <a:avLst/>
            </a:prstGeom>
            <a:solidFill>
              <a:schemeClr val="accent1">
                <a:alpha val="55000"/>
              </a:schemeClr>
            </a:solidFill>
            <a:ln>
              <a:noFill/>
            </a:ln>
          </p:spPr>
        </p:sp>
        <p:sp>
          <p:nvSpPr>
            <p:cNvPr id="14" name="Oval 13">
              <a:extLst/>
            </p:cNvPr>
            <p:cNvSpPr>
              <a:spLocks noChangeArrowheads="1"/>
            </p:cNvSpPr>
            <p:nvPr>
              <p:extLst>
                <p:ext uri="{386F3935-93C4-4BCD-93E2-E3B085C9AB24}">
                  <p16:designElem xmlns:p16="http://schemas.microsoft.com/office/powerpoint/2015/main" xmlns="" val="1"/>
                </p:ext>
              </p:extLst>
            </p:nvPr>
          </p:nvSpPr>
          <p:spPr bwMode="auto">
            <a:xfrm>
              <a:off x="5196840" y="498348"/>
              <a:ext cx="5861304" cy="5861304"/>
            </a:xfrm>
            <a:prstGeom prst="ellipse">
              <a:avLst/>
            </a:prstGeom>
            <a:solidFill>
              <a:schemeClr val="accent1">
                <a:alpha val="55000"/>
              </a:schemeClr>
            </a:solidFill>
            <a:ln>
              <a:noFill/>
            </a:ln>
          </p:spPr>
        </p:sp>
        <p:sp>
          <p:nvSpPr>
            <p:cNvPr id="15" name="Oval 5">
              <a:extLst/>
            </p:cNvPr>
            <p:cNvSpPr>
              <a:spLocks noChangeArrowheads="1"/>
            </p:cNvSpPr>
            <p:nvPr>
              <p:extLst>
                <p:ext uri="{386F3935-93C4-4BCD-93E2-E3B085C9AB24}">
                  <p16:designElem xmlns:p16="http://schemas.microsoft.com/office/powerpoint/2015/main" xmlns="" val="1"/>
                </p:ext>
              </p:extLst>
            </p:nvPr>
          </p:nvSpPr>
          <p:spPr bwMode="auto">
            <a:xfrm>
              <a:off x="3165348" y="498348"/>
              <a:ext cx="5861304" cy="5861304"/>
            </a:xfrm>
            <a:prstGeom prst="ellipse">
              <a:avLst/>
            </a:prstGeom>
            <a:solidFill>
              <a:schemeClr val="accent1">
                <a:alpha val="70000"/>
              </a:schemeClr>
            </a:solidFill>
            <a:ln>
              <a:noFill/>
            </a:ln>
          </p:spPr>
        </p:sp>
      </p:grpSp>
      <p:sp>
        <p:nvSpPr>
          <p:cNvPr id="17" name="Rectangle 16" title="ribbon">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p:cNvSpPr>
            <a:spLocks noGrp="1"/>
          </p:cNvSpPr>
          <p:nvPr>
            <p:ph type="title"/>
          </p:nvPr>
        </p:nvSpPr>
        <p:spPr>
          <a:xfrm>
            <a:off x="1524000" y="2776538"/>
            <a:ext cx="9144000" cy="1381188"/>
          </a:xfrm>
        </p:spPr>
        <p:txBody>
          <a:bodyPr vert="horz" lIns="91440" tIns="45720" rIns="91440" bIns="45720" rtlCol="0" anchor="ctr">
            <a:normAutofit/>
          </a:bodyPr>
          <a:lstStyle/>
          <a:p>
            <a:pPr algn="ctr"/>
            <a:r>
              <a:rPr lang="en-US" sz="4000" kern="1200" dirty="0">
                <a:solidFill>
                  <a:schemeClr val="bg2"/>
                </a:solidFill>
                <a:latin typeface="+mj-lt"/>
                <a:ea typeface="+mj-ea"/>
                <a:cs typeface="+mj-cs"/>
              </a:rPr>
              <a:t>CAN DRIVER ANALYSIS BE USEFUL?</a:t>
            </a:r>
          </a:p>
        </p:txBody>
      </p:sp>
      <p:sp>
        <p:nvSpPr>
          <p:cNvPr id="5" name="Text Placeholder 4"/>
          <p:cNvSpPr>
            <a:spLocks noGrp="1"/>
          </p:cNvSpPr>
          <p:nvPr>
            <p:ph type="body" idx="1"/>
          </p:nvPr>
        </p:nvSpPr>
        <p:spPr>
          <a:xfrm>
            <a:off x="1524000" y="4495800"/>
            <a:ext cx="9144000" cy="762000"/>
          </a:xfrm>
        </p:spPr>
        <p:txBody>
          <a:bodyPr vert="horz" lIns="91440" tIns="45720" rIns="91440" bIns="45720" rtlCol="0">
            <a:normAutofit/>
          </a:bodyPr>
          <a:lstStyle/>
          <a:p>
            <a:pPr algn="ctr"/>
            <a:endParaRPr lang="en-US" sz="1800" kern="1200">
              <a:solidFill>
                <a:schemeClr val="tx1"/>
              </a:solidFill>
              <a:latin typeface="+mn-lt"/>
              <a:ea typeface="+mn-ea"/>
              <a:cs typeface="+mn-cs"/>
            </a:endParaRPr>
          </a:p>
        </p:txBody>
      </p:sp>
    </p:spTree>
    <p:extLst>
      <p:ext uri="{BB962C8B-B14F-4D97-AF65-F5344CB8AC3E}">
        <p14:creationId xmlns:p14="http://schemas.microsoft.com/office/powerpoint/2010/main" val="2496730691"/>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39056" y="0"/>
            <a:ext cx="755294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23688" y="484632"/>
            <a:ext cx="6584098" cy="5739187"/>
          </a:xfrm>
          <a:prstGeom prst="roundRect">
            <a:avLst>
              <a:gd name="adj" fmla="val 0"/>
            </a:avLst>
          </a:prstGeom>
          <a:solidFill>
            <a:schemeClr val="bg1"/>
          </a:solidFill>
          <a:ln w="9525">
            <a:no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sz="half" idx="1"/>
          </p:nvPr>
        </p:nvPicPr>
        <p:blipFill>
          <a:blip r:embed="rId2"/>
          <a:stretch>
            <a:fillRect/>
          </a:stretch>
        </p:blipFill>
        <p:spPr>
          <a:xfrm>
            <a:off x="5616708" y="845167"/>
            <a:ext cx="5614835" cy="5056742"/>
          </a:xfrm>
          <a:prstGeom prst="rect">
            <a:avLst/>
          </a:prstGeom>
          <a:effectLst/>
        </p:spPr>
      </p:pic>
      <p:sp>
        <p:nvSpPr>
          <p:cNvPr id="2" name="Title 1"/>
          <p:cNvSpPr>
            <a:spLocks noGrp="1"/>
          </p:cNvSpPr>
          <p:nvPr>
            <p:ph type="title"/>
          </p:nvPr>
        </p:nvSpPr>
        <p:spPr>
          <a:xfrm>
            <a:off x="648929" y="629266"/>
            <a:ext cx="3505495" cy="1622321"/>
          </a:xfrm>
        </p:spPr>
        <p:txBody>
          <a:bodyPr vert="horz" lIns="91440" tIns="45720" rIns="91440" bIns="45720" rtlCol="0" anchor="ctr">
            <a:normAutofit fontScale="90000"/>
          </a:bodyPr>
          <a:lstStyle/>
          <a:p>
            <a:r>
              <a:rPr lang="en-US" kern="1200" dirty="0">
                <a:solidFill>
                  <a:schemeClr val="tx1"/>
                </a:solidFill>
                <a:latin typeface="+mj-lt"/>
                <a:ea typeface="+mj-ea"/>
                <a:cs typeface="+mj-cs"/>
              </a:rPr>
              <a:t>Study of EMS Employees (514 across orgs)</a:t>
            </a:r>
          </a:p>
        </p:txBody>
      </p:sp>
      <p:sp>
        <p:nvSpPr>
          <p:cNvPr id="6" name="Content Placeholder 5"/>
          <p:cNvSpPr>
            <a:spLocks noGrp="1"/>
          </p:cNvSpPr>
          <p:nvPr>
            <p:ph sz="half" idx="2"/>
          </p:nvPr>
        </p:nvSpPr>
        <p:spPr>
          <a:xfrm>
            <a:off x="648931" y="2438400"/>
            <a:ext cx="3505494" cy="3785419"/>
          </a:xfrm>
        </p:spPr>
        <p:txBody>
          <a:bodyPr vert="horz" lIns="91440" tIns="45720" rIns="91440" bIns="45720" rtlCol="0">
            <a:normAutofit/>
          </a:bodyPr>
          <a:lstStyle/>
          <a:p>
            <a:pPr>
              <a:lnSpc>
                <a:spcPct val="70000"/>
              </a:lnSpc>
            </a:pPr>
            <a:r>
              <a:rPr lang="en-US" sz="1900" dirty="0"/>
              <a:t>Largest SDs</a:t>
            </a:r>
          </a:p>
          <a:p>
            <a:pPr lvl="1">
              <a:lnSpc>
                <a:spcPct val="70000"/>
              </a:lnSpc>
            </a:pPr>
            <a:r>
              <a:rPr lang="en-US" sz="1900" dirty="0"/>
              <a:t>Equipment</a:t>
            </a:r>
          </a:p>
          <a:p>
            <a:pPr lvl="1">
              <a:lnSpc>
                <a:spcPct val="70000"/>
              </a:lnSpc>
            </a:pPr>
            <a:r>
              <a:rPr lang="en-US" sz="1900" dirty="0"/>
              <a:t>Satisfaction with Supervisor</a:t>
            </a:r>
          </a:p>
          <a:p>
            <a:pPr lvl="1">
              <a:lnSpc>
                <a:spcPct val="70000"/>
              </a:lnSpc>
            </a:pPr>
            <a:r>
              <a:rPr lang="en-US" sz="1900" dirty="0"/>
              <a:t>Stress</a:t>
            </a:r>
          </a:p>
          <a:p>
            <a:pPr>
              <a:lnSpc>
                <a:spcPct val="70000"/>
              </a:lnSpc>
            </a:pPr>
            <a:r>
              <a:rPr lang="en-US" sz="1900" dirty="0"/>
              <a:t>Lowest</a:t>
            </a:r>
          </a:p>
          <a:p>
            <a:pPr lvl="1">
              <a:lnSpc>
                <a:spcPct val="70000"/>
              </a:lnSpc>
            </a:pPr>
            <a:r>
              <a:rPr lang="en-US" sz="1900" dirty="0"/>
              <a:t>Pay</a:t>
            </a:r>
          </a:p>
          <a:p>
            <a:pPr lvl="1">
              <a:lnSpc>
                <a:spcPct val="70000"/>
              </a:lnSpc>
            </a:pPr>
            <a:r>
              <a:rPr lang="en-US" sz="1900" dirty="0"/>
              <a:t>Stress (Work-Family)**</a:t>
            </a:r>
          </a:p>
          <a:p>
            <a:pPr>
              <a:lnSpc>
                <a:spcPct val="70000"/>
              </a:lnSpc>
            </a:pPr>
            <a:r>
              <a:rPr lang="en-US" sz="1900" dirty="0"/>
              <a:t>Highest</a:t>
            </a:r>
          </a:p>
          <a:p>
            <a:pPr lvl="1">
              <a:lnSpc>
                <a:spcPct val="70000"/>
              </a:lnSpc>
            </a:pPr>
            <a:r>
              <a:rPr lang="en-US" sz="1900" dirty="0"/>
              <a:t>Decision Making</a:t>
            </a:r>
          </a:p>
          <a:p>
            <a:pPr lvl="1">
              <a:lnSpc>
                <a:spcPct val="70000"/>
              </a:lnSpc>
            </a:pPr>
            <a:r>
              <a:rPr lang="en-US" sz="1900" dirty="0"/>
              <a:t>Satisfaction with Supervisor</a:t>
            </a:r>
          </a:p>
          <a:p>
            <a:pPr>
              <a:lnSpc>
                <a:spcPct val="70000"/>
              </a:lnSpc>
            </a:pPr>
            <a:r>
              <a:rPr lang="en-US" sz="1900" dirty="0"/>
              <a:t>Given low pay – turnover not as bad as might be expected</a:t>
            </a:r>
          </a:p>
        </p:txBody>
      </p:sp>
    </p:spTree>
    <p:extLst>
      <p:ext uri="{BB962C8B-B14F-4D97-AF65-F5344CB8AC3E}">
        <p14:creationId xmlns:p14="http://schemas.microsoft.com/office/powerpoint/2010/main" val="3107525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Highest Correlations</a:t>
            </a:r>
          </a:p>
        </p:txBody>
      </p:sp>
      <p:sp>
        <p:nvSpPr>
          <p:cNvPr id="12" name="Content Placeholder 11"/>
          <p:cNvSpPr>
            <a:spLocks noGrp="1"/>
          </p:cNvSpPr>
          <p:nvPr>
            <p:ph sz="half" idx="1"/>
          </p:nvPr>
        </p:nvSpPr>
        <p:spPr/>
        <p:txBody>
          <a:bodyPr/>
          <a:lstStyle/>
          <a:p>
            <a:r>
              <a:rPr lang="en-US" dirty="0"/>
              <a:t>Engagement</a:t>
            </a:r>
          </a:p>
          <a:p>
            <a:pPr lvl="1"/>
            <a:r>
              <a:rPr lang="en-US" dirty="0"/>
              <a:t>Fairness</a:t>
            </a:r>
          </a:p>
          <a:p>
            <a:pPr lvl="1"/>
            <a:r>
              <a:rPr lang="en-US" dirty="0"/>
              <a:t>Performance Management</a:t>
            </a:r>
          </a:p>
          <a:p>
            <a:pPr lvl="1"/>
            <a:r>
              <a:rPr lang="en-US" dirty="0"/>
              <a:t>Communication</a:t>
            </a:r>
          </a:p>
          <a:p>
            <a:r>
              <a:rPr lang="en-US" dirty="0"/>
              <a:t>Turnover (w EE r = .59)</a:t>
            </a:r>
          </a:p>
          <a:p>
            <a:pPr lvl="1"/>
            <a:r>
              <a:rPr lang="en-US" dirty="0"/>
              <a:t>Communication</a:t>
            </a:r>
          </a:p>
          <a:p>
            <a:pPr lvl="1"/>
            <a:r>
              <a:rPr lang="en-US" dirty="0"/>
              <a:t>Fairness</a:t>
            </a:r>
          </a:p>
          <a:p>
            <a:pPr lvl="1"/>
            <a:r>
              <a:rPr lang="en-US" dirty="0"/>
              <a:t>Performance Management</a:t>
            </a:r>
          </a:p>
        </p:txBody>
      </p:sp>
      <p:graphicFrame>
        <p:nvGraphicFramePr>
          <p:cNvPr id="14" name="Content Placeholder 13"/>
          <p:cNvGraphicFramePr>
            <a:graphicFrameLocks noGrp="1"/>
          </p:cNvGraphicFramePr>
          <p:nvPr>
            <p:ph sz="half" idx="2"/>
            <p:extLst>
              <p:ext uri="{D42A27DB-BD31-4B8C-83A1-F6EECF244321}">
                <p14:modId xmlns:p14="http://schemas.microsoft.com/office/powerpoint/2010/main" val="4165563289"/>
              </p:ext>
            </p:extLst>
          </p:nvPr>
        </p:nvGraphicFramePr>
        <p:xfrm>
          <a:off x="6508376" y="1024569"/>
          <a:ext cx="5047131" cy="5152392"/>
        </p:xfrm>
        <a:graphic>
          <a:graphicData uri="http://schemas.openxmlformats.org/drawingml/2006/table">
            <a:tbl>
              <a:tblPr>
                <a:tableStyleId>{5C22544A-7EE6-4342-B048-85BDC9FD1C3A}</a:tableStyleId>
              </a:tblPr>
              <a:tblGrid>
                <a:gridCol w="3036655">
                  <a:extLst>
                    <a:ext uri="{9D8B030D-6E8A-4147-A177-3AD203B41FA5}">
                      <a16:colId xmlns:a16="http://schemas.microsoft.com/office/drawing/2014/main" xmlns="" val="583716652"/>
                    </a:ext>
                  </a:extLst>
                </a:gridCol>
                <a:gridCol w="1005238">
                  <a:extLst>
                    <a:ext uri="{9D8B030D-6E8A-4147-A177-3AD203B41FA5}">
                      <a16:colId xmlns:a16="http://schemas.microsoft.com/office/drawing/2014/main" xmlns="" val="613203240"/>
                    </a:ext>
                  </a:extLst>
                </a:gridCol>
                <a:gridCol w="1005238">
                  <a:extLst>
                    <a:ext uri="{9D8B030D-6E8A-4147-A177-3AD203B41FA5}">
                      <a16:colId xmlns:a16="http://schemas.microsoft.com/office/drawing/2014/main" xmlns="" val="91494259"/>
                    </a:ext>
                  </a:extLst>
                </a:gridCol>
              </a:tblGrid>
              <a:tr h="1382984">
                <a:tc>
                  <a:txBody>
                    <a:bodyPr/>
                    <a:lstStyle/>
                    <a:p>
                      <a:pPr algn="l" fontAlgn="b"/>
                      <a:r>
                        <a:rPr lang="en-US" sz="1100" u="none" strike="noStrike">
                          <a:effectLst/>
                        </a:rPr>
                        <a:t>Driver</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dirty="0">
                          <a:effectLst/>
                        </a:rPr>
                        <a:t>Employee Engagement</a:t>
                      </a:r>
                      <a:endParaRPr lang="en-US" sz="1100" b="0" i="0" u="none" strike="noStrike" dirty="0">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dirty="0">
                          <a:effectLst/>
                        </a:rPr>
                        <a:t>Turnover</a:t>
                      </a:r>
                      <a:endParaRPr lang="en-US" sz="1100" b="0" i="0" u="none" strike="noStrike" dirty="0">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xmlns="" val="2267745024"/>
                  </a:ext>
                </a:extLst>
              </a:tr>
              <a:tr h="471176">
                <a:tc>
                  <a:txBody>
                    <a:bodyPr/>
                    <a:lstStyle/>
                    <a:p>
                      <a:pPr algn="l" fontAlgn="b"/>
                      <a:r>
                        <a:rPr lang="en-US" sz="1100" u="none" strike="noStrike">
                          <a:effectLst/>
                        </a:rPr>
                        <a:t>Satisfaction with Supervisor</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dirty="0">
                          <a:effectLst/>
                        </a:rPr>
                        <a:t>0.67</a:t>
                      </a:r>
                      <a:endParaRPr lang="en-US" sz="1100" b="0" i="0" u="none" strike="noStrike" dirty="0">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dirty="0">
                          <a:effectLst/>
                        </a:rPr>
                        <a:t>0.39</a:t>
                      </a:r>
                      <a:endParaRPr lang="en-US" sz="1100" b="0" i="0" u="none" strike="noStrike" dirty="0">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xmlns="" val="102546810"/>
                  </a:ext>
                </a:extLst>
              </a:tr>
              <a:tr h="471176">
                <a:tc>
                  <a:txBody>
                    <a:bodyPr/>
                    <a:lstStyle/>
                    <a:p>
                      <a:pPr algn="l" fontAlgn="b"/>
                      <a:r>
                        <a:rPr lang="en-US" sz="1100" u="none" strike="noStrike">
                          <a:effectLst/>
                        </a:rPr>
                        <a:t>Performance Management</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dirty="0">
                          <a:effectLst/>
                          <a:highlight>
                            <a:srgbClr val="FFFF00"/>
                          </a:highlight>
                        </a:rPr>
                        <a:t>0.70</a:t>
                      </a:r>
                      <a:endParaRPr lang="en-US" sz="1100" b="0" i="0" u="none" strike="noStrike" dirty="0">
                        <a:solidFill>
                          <a:srgbClr val="000000"/>
                        </a:solidFill>
                        <a:effectLst/>
                        <a:highlight>
                          <a:srgbClr val="FFFF00"/>
                        </a:highlight>
                        <a:latin typeface="Calibri" panose="020F0502020204030204" pitchFamily="34" charset="0"/>
                      </a:endParaRPr>
                    </a:p>
                  </a:txBody>
                  <a:tcPr marL="9525" marR="9525" marT="9525" anchor="b"/>
                </a:tc>
                <a:tc>
                  <a:txBody>
                    <a:bodyPr/>
                    <a:lstStyle/>
                    <a:p>
                      <a:pPr algn="ctr" fontAlgn="b"/>
                      <a:r>
                        <a:rPr lang="en-US" sz="1100" u="none" strike="noStrike" dirty="0">
                          <a:effectLst/>
                          <a:highlight>
                            <a:srgbClr val="FFFF00"/>
                          </a:highlight>
                        </a:rPr>
                        <a:t>0.39</a:t>
                      </a:r>
                      <a:endParaRPr lang="en-US" sz="1100" b="0" i="0" u="none" strike="noStrike" dirty="0">
                        <a:solidFill>
                          <a:srgbClr val="000000"/>
                        </a:solidFill>
                        <a:effectLst/>
                        <a:highlight>
                          <a:srgbClr val="FFFF00"/>
                        </a:highlight>
                        <a:latin typeface="Calibri" panose="020F0502020204030204" pitchFamily="34" charset="0"/>
                      </a:endParaRPr>
                    </a:p>
                  </a:txBody>
                  <a:tcPr marL="9525" marR="9525" marT="9525" anchor="b"/>
                </a:tc>
                <a:extLst>
                  <a:ext uri="{0D108BD9-81ED-4DB2-BD59-A6C34878D82A}">
                    <a16:rowId xmlns:a16="http://schemas.microsoft.com/office/drawing/2014/main" xmlns="" val="177554438"/>
                  </a:ext>
                </a:extLst>
              </a:tr>
              <a:tr h="471176">
                <a:tc>
                  <a:txBody>
                    <a:bodyPr/>
                    <a:lstStyle/>
                    <a:p>
                      <a:pPr algn="l" fontAlgn="b"/>
                      <a:r>
                        <a:rPr lang="en-US" sz="1100" u="none" strike="noStrike">
                          <a:effectLst/>
                        </a:rPr>
                        <a:t>Communication</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dirty="0">
                          <a:effectLst/>
                          <a:highlight>
                            <a:srgbClr val="FFFF00"/>
                          </a:highlight>
                        </a:rPr>
                        <a:t>0.69</a:t>
                      </a:r>
                      <a:endParaRPr lang="en-US" sz="1100" b="0" i="0" u="none" strike="noStrike" dirty="0">
                        <a:solidFill>
                          <a:srgbClr val="000000"/>
                        </a:solidFill>
                        <a:effectLst/>
                        <a:highlight>
                          <a:srgbClr val="FFFF00"/>
                        </a:highlight>
                        <a:latin typeface="Calibri" panose="020F0502020204030204" pitchFamily="34" charset="0"/>
                      </a:endParaRPr>
                    </a:p>
                  </a:txBody>
                  <a:tcPr marL="9525" marR="9525" marT="9525" anchor="b"/>
                </a:tc>
                <a:tc>
                  <a:txBody>
                    <a:bodyPr/>
                    <a:lstStyle/>
                    <a:p>
                      <a:pPr algn="ctr" fontAlgn="b"/>
                      <a:r>
                        <a:rPr lang="en-US" sz="1100" u="none" strike="noStrike" dirty="0">
                          <a:effectLst/>
                          <a:highlight>
                            <a:srgbClr val="FFFF00"/>
                          </a:highlight>
                        </a:rPr>
                        <a:t>0.43</a:t>
                      </a:r>
                      <a:endParaRPr lang="en-US" sz="1100" b="0" i="0" u="none" strike="noStrike" dirty="0">
                        <a:solidFill>
                          <a:srgbClr val="000000"/>
                        </a:solidFill>
                        <a:effectLst/>
                        <a:highlight>
                          <a:srgbClr val="FFFF00"/>
                        </a:highlight>
                        <a:latin typeface="Calibri" panose="020F0502020204030204" pitchFamily="34" charset="0"/>
                      </a:endParaRPr>
                    </a:p>
                  </a:txBody>
                  <a:tcPr marL="9525" marR="9525" marT="9525" anchor="b"/>
                </a:tc>
                <a:extLst>
                  <a:ext uri="{0D108BD9-81ED-4DB2-BD59-A6C34878D82A}">
                    <a16:rowId xmlns:a16="http://schemas.microsoft.com/office/drawing/2014/main" xmlns="" val="2833957213"/>
                  </a:ext>
                </a:extLst>
              </a:tr>
              <a:tr h="471176">
                <a:tc>
                  <a:txBody>
                    <a:bodyPr/>
                    <a:lstStyle/>
                    <a:p>
                      <a:pPr algn="l" fontAlgn="b"/>
                      <a:r>
                        <a:rPr lang="en-US" sz="1100" u="none" strike="noStrike">
                          <a:effectLst/>
                        </a:rPr>
                        <a:t>Decision Making</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0.53</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dirty="0">
                          <a:effectLst/>
                        </a:rPr>
                        <a:t>0.27</a:t>
                      </a:r>
                      <a:endParaRPr lang="en-US" sz="1100" b="0" i="0" u="none" strike="noStrike" dirty="0">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xmlns="" val="2507553705"/>
                  </a:ext>
                </a:extLst>
              </a:tr>
              <a:tr h="471176">
                <a:tc>
                  <a:txBody>
                    <a:bodyPr/>
                    <a:lstStyle/>
                    <a:p>
                      <a:pPr algn="l" fontAlgn="b"/>
                      <a:r>
                        <a:rPr lang="en-US" sz="1100" u="none" strike="noStrike" dirty="0">
                          <a:effectLst/>
                        </a:rPr>
                        <a:t>Pay</a:t>
                      </a:r>
                      <a:endParaRPr lang="en-US" sz="1100" b="0" i="0" u="none" strike="noStrike" dirty="0">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0.50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dirty="0">
                          <a:effectLst/>
                        </a:rPr>
                        <a:t>0.32</a:t>
                      </a:r>
                      <a:endParaRPr lang="en-US" sz="1100" b="0" i="0" u="none" strike="noStrike" dirty="0">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xmlns="" val="676874368"/>
                  </a:ext>
                </a:extLst>
              </a:tr>
              <a:tr h="471176">
                <a:tc>
                  <a:txBody>
                    <a:bodyPr/>
                    <a:lstStyle/>
                    <a:p>
                      <a:pPr algn="l" fontAlgn="b"/>
                      <a:r>
                        <a:rPr lang="en-US" sz="1100" u="none" strike="noStrike">
                          <a:effectLst/>
                        </a:rPr>
                        <a:t>Fairness</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dirty="0">
                          <a:effectLst/>
                          <a:highlight>
                            <a:srgbClr val="FFFF00"/>
                          </a:highlight>
                        </a:rPr>
                        <a:t>0.80</a:t>
                      </a:r>
                      <a:endParaRPr lang="en-US" sz="1100" b="0" i="0" u="none" strike="noStrike" dirty="0">
                        <a:solidFill>
                          <a:srgbClr val="000000"/>
                        </a:solidFill>
                        <a:effectLst/>
                        <a:highlight>
                          <a:srgbClr val="FFFF00"/>
                        </a:highlight>
                        <a:latin typeface="Calibri" panose="020F0502020204030204" pitchFamily="34" charset="0"/>
                      </a:endParaRPr>
                    </a:p>
                  </a:txBody>
                  <a:tcPr marL="9525" marR="9525" marT="9525" anchor="b"/>
                </a:tc>
                <a:tc>
                  <a:txBody>
                    <a:bodyPr/>
                    <a:lstStyle/>
                    <a:p>
                      <a:pPr algn="ctr" fontAlgn="b"/>
                      <a:r>
                        <a:rPr lang="en-US" sz="1100" u="none" strike="noStrike" dirty="0">
                          <a:effectLst/>
                          <a:highlight>
                            <a:srgbClr val="FFFF00"/>
                          </a:highlight>
                        </a:rPr>
                        <a:t>0.42</a:t>
                      </a:r>
                      <a:endParaRPr lang="en-US" sz="1100" b="0" i="0" u="none" strike="noStrike" dirty="0">
                        <a:solidFill>
                          <a:srgbClr val="000000"/>
                        </a:solidFill>
                        <a:effectLst/>
                        <a:highlight>
                          <a:srgbClr val="FFFF00"/>
                        </a:highlight>
                        <a:latin typeface="Calibri" panose="020F0502020204030204" pitchFamily="34" charset="0"/>
                      </a:endParaRPr>
                    </a:p>
                  </a:txBody>
                  <a:tcPr marL="9525" marR="9525" marT="9525" anchor="b"/>
                </a:tc>
                <a:extLst>
                  <a:ext uri="{0D108BD9-81ED-4DB2-BD59-A6C34878D82A}">
                    <a16:rowId xmlns:a16="http://schemas.microsoft.com/office/drawing/2014/main" xmlns="" val="2546703702"/>
                  </a:ext>
                </a:extLst>
              </a:tr>
              <a:tr h="471176">
                <a:tc>
                  <a:txBody>
                    <a:bodyPr/>
                    <a:lstStyle/>
                    <a:p>
                      <a:pPr algn="l" fontAlgn="b"/>
                      <a:r>
                        <a:rPr lang="en-US" sz="1100" u="none" strike="noStrike">
                          <a:effectLst/>
                        </a:rPr>
                        <a:t>Equipment</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dirty="0">
                          <a:effectLst/>
                        </a:rPr>
                        <a:t>0.50</a:t>
                      </a:r>
                      <a:endParaRPr lang="en-US" sz="1100" b="0" i="0" u="none" strike="noStrike" dirty="0">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dirty="0">
                          <a:effectLst/>
                        </a:rPr>
                        <a:t>0.30</a:t>
                      </a:r>
                      <a:endParaRPr lang="en-US" sz="1100" b="0" i="0" u="none" strike="noStrike" dirty="0">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xmlns="" val="1015846364"/>
                  </a:ext>
                </a:extLst>
              </a:tr>
              <a:tr h="471176">
                <a:tc>
                  <a:txBody>
                    <a:bodyPr/>
                    <a:lstStyle/>
                    <a:p>
                      <a:pPr algn="l" fontAlgn="b"/>
                      <a:r>
                        <a:rPr lang="en-US" sz="1100" u="none" strike="noStrike">
                          <a:effectLst/>
                        </a:rPr>
                        <a:t>Stress</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a:effectLst/>
                        </a:rPr>
                        <a:t>0.50</a:t>
                      </a:r>
                      <a:endParaRPr lang="en-US" sz="1100" b="0" i="0" u="none" strike="noStrike">
                        <a:solidFill>
                          <a:srgbClr val="000000"/>
                        </a:solidFill>
                        <a:effectLst/>
                        <a:latin typeface="Calibri" panose="020F0502020204030204" pitchFamily="34" charset="0"/>
                      </a:endParaRPr>
                    </a:p>
                  </a:txBody>
                  <a:tcPr marL="9525" marR="9525" marT="9525" anchor="b"/>
                </a:tc>
                <a:tc>
                  <a:txBody>
                    <a:bodyPr/>
                    <a:lstStyle/>
                    <a:p>
                      <a:pPr algn="ctr" fontAlgn="b"/>
                      <a:r>
                        <a:rPr lang="en-US" sz="1100" u="none" strike="noStrike" dirty="0">
                          <a:effectLst/>
                        </a:rPr>
                        <a:t>0.33</a:t>
                      </a:r>
                      <a:endParaRPr lang="en-US" sz="1100" b="0" i="0" u="none" strike="noStrike" dirty="0">
                        <a:solidFill>
                          <a:srgbClr val="000000"/>
                        </a:solidFill>
                        <a:effectLst/>
                        <a:latin typeface="Calibri" panose="020F0502020204030204" pitchFamily="34" charset="0"/>
                      </a:endParaRPr>
                    </a:p>
                  </a:txBody>
                  <a:tcPr marL="9525" marR="9525" marT="9525" anchor="b"/>
                </a:tc>
                <a:extLst>
                  <a:ext uri="{0D108BD9-81ED-4DB2-BD59-A6C34878D82A}">
                    <a16:rowId xmlns:a16="http://schemas.microsoft.com/office/drawing/2014/main" xmlns="" val="2982263766"/>
                  </a:ext>
                </a:extLst>
              </a:tr>
            </a:tbl>
          </a:graphicData>
        </a:graphic>
      </p:graphicFrame>
    </p:spTree>
    <p:extLst>
      <p:ext uri="{BB962C8B-B14F-4D97-AF65-F5344CB8AC3E}">
        <p14:creationId xmlns:p14="http://schemas.microsoft.com/office/powerpoint/2010/main" val="1548166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7">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9">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152" y="0"/>
            <a:ext cx="12192000" cy="6858000"/>
          </a:xfrm>
          <a:prstGeom prst="rect">
            <a:avLst/>
          </a:prstGeom>
        </p:spPr>
      </p:pic>
      <p:sp>
        <p:nvSpPr>
          <p:cNvPr id="2" name="Title 1"/>
          <p:cNvSpPr>
            <a:spLocks noGrp="1"/>
          </p:cNvSpPr>
          <p:nvPr>
            <p:ph type="title"/>
          </p:nvPr>
        </p:nvSpPr>
        <p:spPr>
          <a:xfrm>
            <a:off x="1179226" y="826680"/>
            <a:ext cx="9833548" cy="1325563"/>
          </a:xfrm>
        </p:spPr>
        <p:txBody>
          <a:bodyPr>
            <a:normAutofit/>
          </a:bodyPr>
          <a:lstStyle/>
          <a:p>
            <a:r>
              <a:rPr lang="en-US" dirty="0">
                <a:solidFill>
                  <a:schemeClr val="bg1"/>
                </a:solidFill>
              </a:rPr>
              <a:t>Regression Results– Turnover</a:t>
            </a:r>
          </a:p>
        </p:txBody>
      </p:sp>
      <p:sp>
        <p:nvSpPr>
          <p:cNvPr id="7" name="Text Placeholder 6"/>
          <p:cNvSpPr txBox="1">
            <a:spLocks/>
          </p:cNvSpPr>
          <p:nvPr/>
        </p:nvSpPr>
        <p:spPr>
          <a:xfrm>
            <a:off x="934509" y="2756704"/>
            <a:ext cx="5157787" cy="823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Stepwise Regression</a:t>
            </a:r>
          </a:p>
        </p:txBody>
      </p:sp>
      <p:sp>
        <p:nvSpPr>
          <p:cNvPr id="8" name="Content Placeholder 5"/>
          <p:cNvSpPr>
            <a:spLocks noGrp="1"/>
          </p:cNvSpPr>
          <p:nvPr>
            <p:ph sz="half" idx="4294967295"/>
          </p:nvPr>
        </p:nvSpPr>
        <p:spPr>
          <a:xfrm>
            <a:off x="934509" y="3215387"/>
            <a:ext cx="5157787" cy="3684588"/>
          </a:xfrm>
          <a:prstGeom prst="rect">
            <a:avLst/>
          </a:prstGeom>
        </p:spPr>
        <p:txBody>
          <a:bodyPr/>
          <a:lstStyle/>
          <a:p>
            <a:pPr marL="0" indent="0">
              <a:buNone/>
            </a:pPr>
            <a:r>
              <a:rPr lang="en-US" dirty="0"/>
              <a:t>R-squared = .23</a:t>
            </a:r>
          </a:p>
          <a:p>
            <a:pPr lvl="1"/>
            <a:r>
              <a:rPr lang="en-US" dirty="0"/>
              <a:t>Communication</a:t>
            </a:r>
          </a:p>
          <a:p>
            <a:pPr lvl="1"/>
            <a:r>
              <a:rPr lang="en-US" dirty="0"/>
              <a:t>Stress</a:t>
            </a:r>
          </a:p>
          <a:p>
            <a:pPr lvl="1"/>
            <a:r>
              <a:rPr lang="en-US" dirty="0"/>
              <a:t>Fairness</a:t>
            </a:r>
          </a:p>
          <a:p>
            <a:endParaRPr lang="en-US" dirty="0"/>
          </a:p>
        </p:txBody>
      </p:sp>
      <p:sp>
        <p:nvSpPr>
          <p:cNvPr id="9" name="Text Placeholder 7"/>
          <p:cNvSpPr txBox="1">
            <a:spLocks/>
          </p:cNvSpPr>
          <p:nvPr/>
        </p:nvSpPr>
        <p:spPr>
          <a:xfrm>
            <a:off x="6270173" y="2756704"/>
            <a:ext cx="5183188" cy="8239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Worst Three Predictors</a:t>
            </a:r>
          </a:p>
        </p:txBody>
      </p:sp>
      <p:sp>
        <p:nvSpPr>
          <p:cNvPr id="10" name="Content Placeholder 8"/>
          <p:cNvSpPr>
            <a:spLocks noGrp="1"/>
          </p:cNvSpPr>
          <p:nvPr>
            <p:ph sz="quarter" idx="4294967295"/>
          </p:nvPr>
        </p:nvSpPr>
        <p:spPr>
          <a:xfrm>
            <a:off x="6270173" y="3215387"/>
            <a:ext cx="5183188" cy="3684588"/>
          </a:xfrm>
          <a:prstGeom prst="rect">
            <a:avLst/>
          </a:prstGeom>
        </p:spPr>
        <p:txBody>
          <a:bodyPr/>
          <a:lstStyle/>
          <a:p>
            <a:pPr marL="0" indent="0">
              <a:buNone/>
            </a:pPr>
            <a:r>
              <a:rPr lang="en-US" dirty="0"/>
              <a:t>R-squared = .14</a:t>
            </a:r>
          </a:p>
          <a:p>
            <a:pPr lvl="1"/>
            <a:r>
              <a:rPr lang="en-US" dirty="0"/>
              <a:t>Equipment</a:t>
            </a:r>
          </a:p>
          <a:p>
            <a:pPr lvl="1"/>
            <a:r>
              <a:rPr lang="en-US" dirty="0"/>
              <a:t>Decision Making</a:t>
            </a:r>
          </a:p>
          <a:p>
            <a:pPr lvl="1"/>
            <a:r>
              <a:rPr lang="en-US" dirty="0"/>
              <a:t>Pay</a:t>
            </a:r>
          </a:p>
        </p:txBody>
      </p:sp>
    </p:spTree>
    <p:extLst>
      <p:ext uri="{BB962C8B-B14F-4D97-AF65-F5344CB8AC3E}">
        <p14:creationId xmlns:p14="http://schemas.microsoft.com/office/powerpoint/2010/main" val="465994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7">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9">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152" y="0"/>
            <a:ext cx="12192000" cy="6858000"/>
          </a:xfrm>
          <a:prstGeom prst="rect">
            <a:avLst/>
          </a:prstGeom>
        </p:spPr>
      </p:pic>
      <p:sp>
        <p:nvSpPr>
          <p:cNvPr id="2" name="Title 1"/>
          <p:cNvSpPr>
            <a:spLocks noGrp="1"/>
          </p:cNvSpPr>
          <p:nvPr>
            <p:ph type="title"/>
          </p:nvPr>
        </p:nvSpPr>
        <p:spPr>
          <a:xfrm>
            <a:off x="1179226" y="826680"/>
            <a:ext cx="9833548" cy="1325563"/>
          </a:xfrm>
        </p:spPr>
        <p:txBody>
          <a:bodyPr>
            <a:normAutofit/>
          </a:bodyPr>
          <a:lstStyle/>
          <a:p>
            <a:r>
              <a:rPr lang="en-US" dirty="0">
                <a:solidFill>
                  <a:schemeClr val="bg1"/>
                </a:solidFill>
              </a:rPr>
              <a:t>Regression Results– Turnover</a:t>
            </a:r>
          </a:p>
        </p:txBody>
      </p:sp>
      <p:sp>
        <p:nvSpPr>
          <p:cNvPr id="11" name="Text Placeholder 6"/>
          <p:cNvSpPr txBox="1">
            <a:spLocks/>
          </p:cNvSpPr>
          <p:nvPr/>
        </p:nvSpPr>
        <p:spPr>
          <a:xfrm>
            <a:off x="839789" y="2753936"/>
            <a:ext cx="5157787" cy="823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Stepwise Regression</a:t>
            </a:r>
          </a:p>
        </p:txBody>
      </p:sp>
      <p:sp>
        <p:nvSpPr>
          <p:cNvPr id="12" name="Content Placeholder 5"/>
          <p:cNvSpPr>
            <a:spLocks noGrp="1"/>
          </p:cNvSpPr>
          <p:nvPr>
            <p:ph sz="half" idx="4294967295"/>
          </p:nvPr>
        </p:nvSpPr>
        <p:spPr>
          <a:xfrm>
            <a:off x="839789" y="3224289"/>
            <a:ext cx="5157787" cy="3684588"/>
          </a:xfrm>
          <a:prstGeom prst="rect">
            <a:avLst/>
          </a:prstGeom>
        </p:spPr>
        <p:txBody>
          <a:bodyPr/>
          <a:lstStyle/>
          <a:p>
            <a:pPr marL="0" indent="0">
              <a:buNone/>
            </a:pPr>
            <a:r>
              <a:rPr lang="en-US" dirty="0"/>
              <a:t>R-squared = 	.23</a:t>
            </a:r>
          </a:p>
          <a:p>
            <a:pPr lvl="1"/>
            <a:r>
              <a:rPr lang="en-US" dirty="0"/>
              <a:t>Communication</a:t>
            </a:r>
          </a:p>
          <a:p>
            <a:pPr lvl="1"/>
            <a:r>
              <a:rPr lang="en-US" dirty="0"/>
              <a:t>Stress</a:t>
            </a:r>
          </a:p>
          <a:p>
            <a:pPr lvl="1"/>
            <a:r>
              <a:rPr lang="en-US" dirty="0"/>
              <a:t>Fairness</a:t>
            </a:r>
          </a:p>
          <a:p>
            <a:endParaRPr lang="en-US" dirty="0"/>
          </a:p>
        </p:txBody>
      </p:sp>
      <p:sp>
        <p:nvSpPr>
          <p:cNvPr id="13" name="Text Placeholder 7"/>
          <p:cNvSpPr txBox="1">
            <a:spLocks/>
          </p:cNvSpPr>
          <p:nvPr/>
        </p:nvSpPr>
        <p:spPr>
          <a:xfrm>
            <a:off x="6172201" y="2753936"/>
            <a:ext cx="5183188" cy="8239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Randomly Selected Predictors</a:t>
            </a:r>
          </a:p>
        </p:txBody>
      </p:sp>
      <p:sp>
        <p:nvSpPr>
          <p:cNvPr id="16" name="Content Placeholder 8"/>
          <p:cNvSpPr>
            <a:spLocks noGrp="1"/>
          </p:cNvSpPr>
          <p:nvPr>
            <p:ph sz="quarter" idx="4294967295"/>
          </p:nvPr>
        </p:nvSpPr>
        <p:spPr>
          <a:xfrm>
            <a:off x="6172201" y="3224289"/>
            <a:ext cx="5183188" cy="3684588"/>
          </a:xfrm>
          <a:prstGeom prst="rect">
            <a:avLst/>
          </a:prstGeom>
        </p:spPr>
        <p:txBody>
          <a:bodyPr/>
          <a:lstStyle/>
          <a:p>
            <a:pPr marL="0" indent="0">
              <a:buNone/>
            </a:pPr>
            <a:r>
              <a:rPr lang="en-US" dirty="0"/>
              <a:t>R-squared = 	.20</a:t>
            </a:r>
          </a:p>
          <a:p>
            <a:pPr lvl="1"/>
            <a:r>
              <a:rPr lang="en-US" dirty="0"/>
              <a:t>Communication</a:t>
            </a:r>
          </a:p>
          <a:p>
            <a:pPr lvl="1"/>
            <a:r>
              <a:rPr lang="en-US" dirty="0"/>
              <a:t>Pay</a:t>
            </a:r>
          </a:p>
          <a:p>
            <a:pPr lvl="1"/>
            <a:r>
              <a:rPr lang="en-US" dirty="0"/>
              <a:t>Equipment</a:t>
            </a:r>
          </a:p>
        </p:txBody>
      </p:sp>
    </p:spTree>
    <p:extLst>
      <p:ext uri="{BB962C8B-B14F-4D97-AF65-F5344CB8AC3E}">
        <p14:creationId xmlns:p14="http://schemas.microsoft.com/office/powerpoint/2010/main" val="587544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pic>
        <p:nvPicPr>
          <p:cNvPr id="7" name="Content Placeholder 6" descr="A person wearing a suit and tie posing for a photo&#10;&#10;Description generated with very high confidence"/>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3777" r="8158" b="-2"/>
          <a:stretch/>
        </p:blipFill>
        <p:spPr>
          <a:xfrm>
            <a:off x="-1" y="3725"/>
            <a:ext cx="5504917" cy="6850548"/>
          </a:xfrm>
          <a:prstGeom prst="rect">
            <a:avLst/>
          </a:prstGeom>
        </p:spPr>
      </p:pic>
      <p:pic>
        <p:nvPicPr>
          <p:cNvPr id="21" name="Picture 20">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4105" y="802955"/>
            <a:ext cx="4977976" cy="1454051"/>
          </a:xfrm>
        </p:spPr>
        <p:txBody>
          <a:bodyPr vert="horz" lIns="91440" tIns="45720" rIns="91440" bIns="45720" rtlCol="0" anchor="ctr">
            <a:normAutofit/>
          </a:bodyPr>
          <a:lstStyle/>
          <a:p>
            <a:pPr>
              <a:lnSpc>
                <a:spcPct val="70000"/>
              </a:lnSpc>
            </a:pPr>
            <a:r>
              <a:rPr lang="en-US" sz="4100" kern="1200">
                <a:solidFill>
                  <a:srgbClr val="000000"/>
                </a:solidFill>
                <a:latin typeface="+mj-lt"/>
                <a:ea typeface="+mj-ea"/>
                <a:cs typeface="+mj-cs"/>
              </a:rPr>
              <a:t>Dennis Doverspike, Doverspike Consulting LLC</a:t>
            </a:r>
          </a:p>
        </p:txBody>
      </p:sp>
      <p:sp>
        <p:nvSpPr>
          <p:cNvPr id="4" name="Content Placeholder 3"/>
          <p:cNvSpPr>
            <a:spLocks noGrp="1"/>
          </p:cNvSpPr>
          <p:nvPr>
            <p:ph sz="half" idx="1"/>
          </p:nvPr>
        </p:nvSpPr>
        <p:spPr>
          <a:xfrm>
            <a:off x="6090574" y="2421682"/>
            <a:ext cx="4977578" cy="3639289"/>
          </a:xfrm>
        </p:spPr>
        <p:txBody>
          <a:bodyPr vert="horz" lIns="91440" tIns="45720" rIns="91440" bIns="45720" rtlCol="0" anchor="ctr">
            <a:normAutofit/>
          </a:bodyPr>
          <a:lstStyle/>
          <a:p>
            <a:pPr>
              <a:lnSpc>
                <a:spcPct val="70000"/>
              </a:lnSpc>
            </a:pPr>
            <a:r>
              <a:rPr lang="en-US" sz="1900">
                <a:solidFill>
                  <a:srgbClr val="000000"/>
                </a:solidFill>
              </a:rPr>
              <a:t>Dennis Doverspike, Ph.D., ABPP, is President of Doverspike Consulting LLC. He is certified as a specialist in Industrial-Organizational Psychology and in Organizational and Business Consulting Psychology by the American Board of Professional Psychology (ABPP), serves on the Board of the American Board of Organizational and Business Consulting Psychology, and is a licensed psychologist in the State of Ohio. Dr. Doverspike has over forty years of experience working with consulting firms and with public and private sector organizations.  He is the author of 3 books and over 150 other professional publications. Dennis Doverspike received his Ph.D. in Psychology in 1983 from the University of Akron. </a:t>
            </a:r>
          </a:p>
        </p:txBody>
      </p:sp>
    </p:spTree>
    <p:extLst>
      <p:ext uri="{BB962C8B-B14F-4D97-AF65-F5344CB8AC3E}">
        <p14:creationId xmlns:p14="http://schemas.microsoft.com/office/powerpoint/2010/main" val="1226984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7">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9">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152" y="0"/>
            <a:ext cx="12192000" cy="6858000"/>
          </a:xfrm>
          <a:prstGeom prst="rect">
            <a:avLst/>
          </a:prstGeom>
        </p:spPr>
      </p:pic>
      <p:sp>
        <p:nvSpPr>
          <p:cNvPr id="2" name="Title 1"/>
          <p:cNvSpPr>
            <a:spLocks noGrp="1"/>
          </p:cNvSpPr>
          <p:nvPr>
            <p:ph type="title"/>
          </p:nvPr>
        </p:nvSpPr>
        <p:spPr>
          <a:xfrm>
            <a:off x="1179226" y="826680"/>
            <a:ext cx="9833548" cy="1325563"/>
          </a:xfrm>
        </p:spPr>
        <p:txBody>
          <a:bodyPr>
            <a:normAutofit/>
          </a:bodyPr>
          <a:lstStyle/>
          <a:p>
            <a:r>
              <a:rPr lang="en-US" dirty="0">
                <a:solidFill>
                  <a:schemeClr val="bg1"/>
                </a:solidFill>
              </a:rPr>
              <a:t>Regression Results– Engagement</a:t>
            </a:r>
          </a:p>
        </p:txBody>
      </p:sp>
      <p:sp>
        <p:nvSpPr>
          <p:cNvPr id="11" name="Text Placeholder 6"/>
          <p:cNvSpPr txBox="1">
            <a:spLocks/>
          </p:cNvSpPr>
          <p:nvPr/>
        </p:nvSpPr>
        <p:spPr>
          <a:xfrm>
            <a:off x="839789" y="2753936"/>
            <a:ext cx="5157787" cy="823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Stepwise Regression</a:t>
            </a:r>
          </a:p>
        </p:txBody>
      </p:sp>
      <p:sp>
        <p:nvSpPr>
          <p:cNvPr id="13" name="Text Placeholder 7"/>
          <p:cNvSpPr txBox="1">
            <a:spLocks/>
          </p:cNvSpPr>
          <p:nvPr/>
        </p:nvSpPr>
        <p:spPr>
          <a:xfrm>
            <a:off x="6172201" y="2753936"/>
            <a:ext cx="5183188" cy="8239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Worst Three Predictors</a:t>
            </a:r>
          </a:p>
        </p:txBody>
      </p:sp>
      <p:sp>
        <p:nvSpPr>
          <p:cNvPr id="9" name="Content Placeholder 5"/>
          <p:cNvSpPr>
            <a:spLocks noGrp="1"/>
          </p:cNvSpPr>
          <p:nvPr>
            <p:ph sz="half" idx="4294967295"/>
          </p:nvPr>
        </p:nvSpPr>
        <p:spPr>
          <a:xfrm>
            <a:off x="839789" y="3173412"/>
            <a:ext cx="5157787" cy="3684588"/>
          </a:xfrm>
          <a:prstGeom prst="rect">
            <a:avLst/>
          </a:prstGeom>
        </p:spPr>
        <p:txBody>
          <a:bodyPr/>
          <a:lstStyle/>
          <a:p>
            <a:pPr marL="0" indent="0">
              <a:buNone/>
            </a:pPr>
            <a:r>
              <a:rPr lang="en-US" dirty="0"/>
              <a:t>R-squared = 	.71</a:t>
            </a:r>
          </a:p>
          <a:p>
            <a:pPr lvl="1"/>
            <a:r>
              <a:rPr lang="en-US" dirty="0"/>
              <a:t>Fairness</a:t>
            </a:r>
          </a:p>
          <a:p>
            <a:pPr lvl="1"/>
            <a:r>
              <a:rPr lang="en-US" dirty="0"/>
              <a:t>Communication</a:t>
            </a:r>
          </a:p>
          <a:p>
            <a:pPr lvl="1"/>
            <a:r>
              <a:rPr lang="en-US" dirty="0"/>
              <a:t>Equipment</a:t>
            </a:r>
          </a:p>
          <a:p>
            <a:endParaRPr lang="en-US" dirty="0"/>
          </a:p>
        </p:txBody>
      </p:sp>
      <p:sp>
        <p:nvSpPr>
          <p:cNvPr id="10" name="Content Placeholder 8"/>
          <p:cNvSpPr>
            <a:spLocks noGrp="1"/>
          </p:cNvSpPr>
          <p:nvPr>
            <p:ph sz="quarter" idx="4294967295"/>
          </p:nvPr>
        </p:nvSpPr>
        <p:spPr>
          <a:xfrm>
            <a:off x="6172201" y="3173412"/>
            <a:ext cx="5183188" cy="3684588"/>
          </a:xfrm>
          <a:prstGeom prst="rect">
            <a:avLst/>
          </a:prstGeom>
        </p:spPr>
        <p:txBody>
          <a:bodyPr/>
          <a:lstStyle/>
          <a:p>
            <a:pPr marL="0" indent="0">
              <a:buNone/>
            </a:pPr>
            <a:r>
              <a:rPr lang="en-US" dirty="0"/>
              <a:t>R-squared =	.45</a:t>
            </a:r>
          </a:p>
          <a:p>
            <a:pPr lvl="1"/>
            <a:r>
              <a:rPr lang="en-US" dirty="0"/>
              <a:t>Equipment </a:t>
            </a:r>
          </a:p>
          <a:p>
            <a:pPr lvl="1"/>
            <a:r>
              <a:rPr lang="en-US" dirty="0"/>
              <a:t>Stress</a:t>
            </a:r>
          </a:p>
          <a:p>
            <a:pPr lvl="1"/>
            <a:r>
              <a:rPr lang="en-US" dirty="0"/>
              <a:t>Pay</a:t>
            </a:r>
          </a:p>
        </p:txBody>
      </p:sp>
    </p:spTree>
    <p:extLst>
      <p:ext uri="{BB962C8B-B14F-4D97-AF65-F5344CB8AC3E}">
        <p14:creationId xmlns:p14="http://schemas.microsoft.com/office/powerpoint/2010/main" val="14431028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7">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9">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152" y="0"/>
            <a:ext cx="12192000" cy="6858000"/>
          </a:xfrm>
          <a:prstGeom prst="rect">
            <a:avLst/>
          </a:prstGeom>
        </p:spPr>
      </p:pic>
      <p:sp>
        <p:nvSpPr>
          <p:cNvPr id="2" name="Title 1"/>
          <p:cNvSpPr>
            <a:spLocks noGrp="1"/>
          </p:cNvSpPr>
          <p:nvPr>
            <p:ph type="title"/>
          </p:nvPr>
        </p:nvSpPr>
        <p:spPr>
          <a:xfrm>
            <a:off x="1179226" y="826680"/>
            <a:ext cx="9833548" cy="1325563"/>
          </a:xfrm>
        </p:spPr>
        <p:txBody>
          <a:bodyPr>
            <a:normAutofit/>
          </a:bodyPr>
          <a:lstStyle/>
          <a:p>
            <a:r>
              <a:rPr lang="en-US" dirty="0">
                <a:solidFill>
                  <a:schemeClr val="bg1"/>
                </a:solidFill>
              </a:rPr>
              <a:t>Regression Results– Engagement</a:t>
            </a:r>
          </a:p>
        </p:txBody>
      </p:sp>
      <p:sp>
        <p:nvSpPr>
          <p:cNvPr id="11" name="Text Placeholder 6"/>
          <p:cNvSpPr txBox="1">
            <a:spLocks/>
          </p:cNvSpPr>
          <p:nvPr/>
        </p:nvSpPr>
        <p:spPr>
          <a:xfrm>
            <a:off x="839789" y="2753936"/>
            <a:ext cx="5157787" cy="823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Stepwise Regression</a:t>
            </a:r>
          </a:p>
        </p:txBody>
      </p:sp>
      <p:sp>
        <p:nvSpPr>
          <p:cNvPr id="13" name="Text Placeholder 7"/>
          <p:cNvSpPr txBox="1">
            <a:spLocks/>
          </p:cNvSpPr>
          <p:nvPr/>
        </p:nvSpPr>
        <p:spPr>
          <a:xfrm>
            <a:off x="6172201" y="2753936"/>
            <a:ext cx="5183188" cy="8239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Randomly Selected Predictors</a:t>
            </a:r>
          </a:p>
        </p:txBody>
      </p:sp>
      <p:sp>
        <p:nvSpPr>
          <p:cNvPr id="12" name="Content Placeholder 5"/>
          <p:cNvSpPr>
            <a:spLocks noGrp="1"/>
          </p:cNvSpPr>
          <p:nvPr>
            <p:ph sz="half" idx="4294967295"/>
          </p:nvPr>
        </p:nvSpPr>
        <p:spPr>
          <a:xfrm>
            <a:off x="839789" y="3173412"/>
            <a:ext cx="5157787" cy="3684588"/>
          </a:xfrm>
          <a:prstGeom prst="rect">
            <a:avLst/>
          </a:prstGeom>
        </p:spPr>
        <p:txBody>
          <a:bodyPr/>
          <a:lstStyle/>
          <a:p>
            <a:pPr marL="0" indent="0">
              <a:buNone/>
            </a:pPr>
            <a:r>
              <a:rPr lang="en-US" dirty="0"/>
              <a:t>R-squared =	.71</a:t>
            </a:r>
          </a:p>
          <a:p>
            <a:pPr lvl="1"/>
            <a:r>
              <a:rPr lang="en-US" dirty="0"/>
              <a:t>Fairness</a:t>
            </a:r>
          </a:p>
          <a:p>
            <a:pPr lvl="1"/>
            <a:r>
              <a:rPr lang="en-US" dirty="0"/>
              <a:t>Communication</a:t>
            </a:r>
          </a:p>
          <a:p>
            <a:pPr lvl="1"/>
            <a:r>
              <a:rPr lang="en-US" dirty="0"/>
              <a:t>Equipment</a:t>
            </a:r>
          </a:p>
          <a:p>
            <a:endParaRPr lang="en-US" dirty="0"/>
          </a:p>
        </p:txBody>
      </p:sp>
      <p:sp>
        <p:nvSpPr>
          <p:cNvPr id="16" name="Content Placeholder 8"/>
          <p:cNvSpPr>
            <a:spLocks noGrp="1"/>
          </p:cNvSpPr>
          <p:nvPr>
            <p:ph sz="quarter" idx="4294967295"/>
          </p:nvPr>
        </p:nvSpPr>
        <p:spPr>
          <a:xfrm>
            <a:off x="6172201" y="3173412"/>
            <a:ext cx="5183188" cy="3684588"/>
          </a:xfrm>
          <a:prstGeom prst="rect">
            <a:avLst/>
          </a:prstGeom>
        </p:spPr>
        <p:txBody>
          <a:bodyPr/>
          <a:lstStyle/>
          <a:p>
            <a:pPr marL="0" indent="0">
              <a:buNone/>
            </a:pPr>
            <a:r>
              <a:rPr lang="en-US" dirty="0"/>
              <a:t>R-squared =	.56</a:t>
            </a:r>
          </a:p>
          <a:p>
            <a:pPr lvl="1"/>
            <a:r>
              <a:rPr lang="en-US" dirty="0"/>
              <a:t>Communication</a:t>
            </a:r>
          </a:p>
          <a:p>
            <a:pPr lvl="1"/>
            <a:r>
              <a:rPr lang="en-US" dirty="0"/>
              <a:t>Pay</a:t>
            </a:r>
          </a:p>
          <a:p>
            <a:pPr lvl="1"/>
            <a:r>
              <a:rPr lang="en-US" dirty="0"/>
              <a:t>Equipment</a:t>
            </a:r>
          </a:p>
        </p:txBody>
      </p:sp>
    </p:spTree>
    <p:extLst>
      <p:ext uri="{BB962C8B-B14F-4D97-AF65-F5344CB8AC3E}">
        <p14:creationId xmlns:p14="http://schemas.microsoft.com/office/powerpoint/2010/main" val="1851811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Overall Results</a:t>
            </a:r>
          </a:p>
        </p:txBody>
      </p:sp>
      <p:graphicFrame>
        <p:nvGraphicFramePr>
          <p:cNvPr id="7" name="Table 6"/>
          <p:cNvGraphicFramePr>
            <a:graphicFrameLocks noGrp="1"/>
          </p:cNvGraphicFramePr>
          <p:nvPr>
            <p:extLst>
              <p:ext uri="{D42A27DB-BD31-4B8C-83A1-F6EECF244321}">
                <p14:modId xmlns:p14="http://schemas.microsoft.com/office/powerpoint/2010/main" val="953436245"/>
              </p:ext>
            </p:extLst>
          </p:nvPr>
        </p:nvGraphicFramePr>
        <p:xfrm>
          <a:off x="589190" y="2281631"/>
          <a:ext cx="10475889" cy="2965778"/>
        </p:xfrm>
        <a:graphic>
          <a:graphicData uri="http://schemas.openxmlformats.org/drawingml/2006/table">
            <a:tbl>
              <a:tblPr firstRow="1" bandRow="1">
                <a:tableStyleId>{5C22544A-7EE6-4342-B048-85BDC9FD1C3A}</a:tableStyleId>
              </a:tblPr>
              <a:tblGrid>
                <a:gridCol w="1707201">
                  <a:extLst>
                    <a:ext uri="{9D8B030D-6E8A-4147-A177-3AD203B41FA5}">
                      <a16:colId xmlns:a16="http://schemas.microsoft.com/office/drawing/2014/main" xmlns="" val="20000"/>
                    </a:ext>
                  </a:extLst>
                </a:gridCol>
                <a:gridCol w="1465118">
                  <a:extLst>
                    <a:ext uri="{9D8B030D-6E8A-4147-A177-3AD203B41FA5}">
                      <a16:colId xmlns:a16="http://schemas.microsoft.com/office/drawing/2014/main" xmlns="" val="20001"/>
                    </a:ext>
                  </a:extLst>
                </a:gridCol>
                <a:gridCol w="1714500">
                  <a:extLst>
                    <a:ext uri="{9D8B030D-6E8A-4147-A177-3AD203B41FA5}">
                      <a16:colId xmlns:a16="http://schemas.microsoft.com/office/drawing/2014/main" xmlns="" val="20002"/>
                    </a:ext>
                  </a:extLst>
                </a:gridCol>
                <a:gridCol w="1683327">
                  <a:extLst>
                    <a:ext uri="{9D8B030D-6E8A-4147-A177-3AD203B41FA5}">
                      <a16:colId xmlns:a16="http://schemas.microsoft.com/office/drawing/2014/main" xmlns="" val="20003"/>
                    </a:ext>
                  </a:extLst>
                </a:gridCol>
                <a:gridCol w="1704109">
                  <a:extLst>
                    <a:ext uri="{9D8B030D-6E8A-4147-A177-3AD203B41FA5}">
                      <a16:colId xmlns:a16="http://schemas.microsoft.com/office/drawing/2014/main" xmlns="" val="20004"/>
                    </a:ext>
                  </a:extLst>
                </a:gridCol>
                <a:gridCol w="2201634">
                  <a:extLst>
                    <a:ext uri="{9D8B030D-6E8A-4147-A177-3AD203B41FA5}">
                      <a16:colId xmlns:a16="http://schemas.microsoft.com/office/drawing/2014/main" xmlns="" val="20005"/>
                    </a:ext>
                  </a:extLst>
                </a:gridCol>
              </a:tblGrid>
              <a:tr h="560764">
                <a:tc gridSpan="2">
                  <a:txBody>
                    <a:bodyPr/>
                    <a:lstStyle/>
                    <a:p>
                      <a:pPr algn="ctr"/>
                      <a:r>
                        <a:rPr lang="en-US" dirty="0"/>
                        <a:t>Descriptive Results</a:t>
                      </a:r>
                    </a:p>
                  </a:txBody>
                  <a:tcPr>
                    <a:lnB w="12700" cap="flat" cmpd="sng" algn="ctr">
                      <a:solidFill>
                        <a:schemeClr val="bg1"/>
                      </a:solidFill>
                      <a:prstDash val="solid"/>
                      <a:round/>
                      <a:headEnd type="none" w="med" len="med"/>
                      <a:tailEnd type="none" w="med" len="med"/>
                    </a:lnB>
                  </a:tcPr>
                </a:tc>
                <a:tc hMerge="1">
                  <a:txBody>
                    <a:bodyPr/>
                    <a:lstStyle/>
                    <a:p>
                      <a:endParaRPr lang="en-US" dirty="0"/>
                    </a:p>
                  </a:txBody>
                  <a:tcPr>
                    <a:lnB w="12700" cap="flat" cmpd="sng" algn="ctr">
                      <a:solidFill>
                        <a:schemeClr val="bg1"/>
                      </a:solidFill>
                      <a:prstDash val="solid"/>
                      <a:round/>
                      <a:headEnd type="none" w="med" len="med"/>
                      <a:tailEnd type="none" w="med" len="med"/>
                    </a:lnB>
                  </a:tcPr>
                </a:tc>
                <a:tc gridSpan="2">
                  <a:txBody>
                    <a:bodyPr/>
                    <a:lstStyle/>
                    <a:p>
                      <a:pPr algn="ctr"/>
                      <a:r>
                        <a:rPr lang="en-US" dirty="0"/>
                        <a:t>Correlation</a:t>
                      </a:r>
                    </a:p>
                  </a:txBody>
                  <a:tcPr>
                    <a:lnB w="12700" cap="flat" cmpd="sng" algn="ctr">
                      <a:solidFill>
                        <a:schemeClr val="bg1"/>
                      </a:solidFill>
                      <a:prstDash val="solid"/>
                      <a:round/>
                      <a:headEnd type="none" w="med" len="med"/>
                      <a:tailEnd type="none" w="med" len="med"/>
                    </a:lnB>
                  </a:tcPr>
                </a:tc>
                <a:tc hMerge="1">
                  <a:txBody>
                    <a:bodyPr/>
                    <a:lstStyle/>
                    <a:p>
                      <a:endParaRPr lang="en-US" dirty="0"/>
                    </a:p>
                  </a:txBody>
                  <a:tcPr/>
                </a:tc>
                <a:tc gridSpan="2">
                  <a:txBody>
                    <a:bodyPr/>
                    <a:lstStyle/>
                    <a:p>
                      <a:pPr algn="ctr"/>
                      <a:r>
                        <a:rPr lang="en-US" dirty="0"/>
                        <a:t>Regression</a:t>
                      </a:r>
                    </a:p>
                  </a:txBody>
                  <a:tcPr>
                    <a:lnB w="12700" cap="flat" cmpd="sng" algn="ctr">
                      <a:solidFill>
                        <a:schemeClr val="bg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xmlns="" val="10000"/>
                  </a:ext>
                </a:extLst>
              </a:tr>
              <a:tr h="560764">
                <a:tc>
                  <a:txBody>
                    <a:bodyPr/>
                    <a:lstStyle/>
                    <a:p>
                      <a:r>
                        <a:rPr lang="en-US" dirty="0">
                          <a:solidFill>
                            <a:schemeClr val="bg1"/>
                          </a:solidFill>
                        </a:rPr>
                        <a:t>Largest</a:t>
                      </a:r>
                      <a:r>
                        <a:rPr lang="en-US" baseline="0" dirty="0">
                          <a:solidFill>
                            <a:schemeClr val="bg1"/>
                          </a:solidFill>
                        </a:rPr>
                        <a:t> </a:t>
                      </a:r>
                      <a:r>
                        <a:rPr lang="en-US" dirty="0">
                          <a:solidFill>
                            <a:schemeClr val="bg1"/>
                          </a:solidFill>
                        </a:rPr>
                        <a:t>SD</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r>
                        <a:rPr lang="en-US" dirty="0">
                          <a:solidFill>
                            <a:schemeClr val="bg1"/>
                          </a:solidFill>
                        </a:rPr>
                        <a:t>Lowest Rated</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r>
                        <a:rPr lang="en-US" dirty="0">
                          <a:solidFill>
                            <a:schemeClr val="bg1"/>
                          </a:solidFill>
                        </a:rPr>
                        <a:t>Turnover</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r>
                        <a:rPr lang="en-US" dirty="0">
                          <a:solidFill>
                            <a:schemeClr val="bg1"/>
                          </a:solidFill>
                        </a:rPr>
                        <a:t>Engagement</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r>
                        <a:rPr lang="en-US" dirty="0">
                          <a:solidFill>
                            <a:schemeClr val="bg1"/>
                          </a:solidFill>
                        </a:rPr>
                        <a:t>Turnover</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r>
                        <a:rPr lang="en-US" dirty="0">
                          <a:solidFill>
                            <a:schemeClr val="bg1"/>
                          </a:solidFill>
                        </a:rPr>
                        <a:t>Engagement</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xmlns="" val="10001"/>
                  </a:ext>
                </a:extLst>
              </a:tr>
              <a:tr h="560764">
                <a:tc>
                  <a:txBody>
                    <a:bodyPr/>
                    <a:lstStyle/>
                    <a:p>
                      <a:r>
                        <a:rPr lang="en-US" dirty="0"/>
                        <a:t>Equipment</a:t>
                      </a:r>
                    </a:p>
                  </a:txBody>
                  <a:tcPr>
                    <a:lnT w="38100" cap="flat" cmpd="sng" algn="ctr">
                      <a:solidFill>
                        <a:schemeClr val="bg1"/>
                      </a:solidFill>
                      <a:prstDash val="solid"/>
                      <a:round/>
                      <a:headEnd type="none" w="med" len="med"/>
                      <a:tailEnd type="none" w="med" len="med"/>
                    </a:lnT>
                  </a:tcPr>
                </a:tc>
                <a:tc>
                  <a:txBody>
                    <a:bodyPr/>
                    <a:lstStyle/>
                    <a:p>
                      <a:r>
                        <a:rPr lang="en-US" dirty="0"/>
                        <a:t>Pay</a:t>
                      </a:r>
                    </a:p>
                  </a:txBody>
                  <a:tcPr>
                    <a:lnT w="38100" cap="flat" cmpd="sng" algn="ctr">
                      <a:solidFill>
                        <a:schemeClr val="bg1"/>
                      </a:solidFill>
                      <a:prstDash val="solid"/>
                      <a:round/>
                      <a:headEnd type="none" w="med" len="med"/>
                      <a:tailEnd type="none" w="med" len="med"/>
                    </a:lnT>
                  </a:tcPr>
                </a:tc>
                <a:tc>
                  <a:txBody>
                    <a:bodyPr/>
                    <a:lstStyle/>
                    <a:p>
                      <a:r>
                        <a:rPr lang="en-US" dirty="0"/>
                        <a:t>Communication</a:t>
                      </a:r>
                    </a:p>
                  </a:txBody>
                  <a:tcPr>
                    <a:lnT w="38100" cap="flat" cmpd="sng" algn="ctr">
                      <a:solidFill>
                        <a:schemeClr val="bg1"/>
                      </a:solidFill>
                      <a:prstDash val="solid"/>
                      <a:round/>
                      <a:headEnd type="none" w="med" len="med"/>
                      <a:tailEnd type="none" w="med" len="med"/>
                    </a:lnT>
                  </a:tcPr>
                </a:tc>
                <a:tc>
                  <a:txBody>
                    <a:bodyPr/>
                    <a:lstStyle/>
                    <a:p>
                      <a:r>
                        <a:rPr lang="en-US" dirty="0"/>
                        <a:t>Communication</a:t>
                      </a:r>
                    </a:p>
                  </a:txBody>
                  <a:tcPr>
                    <a:lnT w="38100" cap="flat" cmpd="sng" algn="ctr">
                      <a:solidFill>
                        <a:schemeClr val="bg1"/>
                      </a:solidFill>
                      <a:prstDash val="solid"/>
                      <a:round/>
                      <a:headEnd type="none" w="med" len="med"/>
                      <a:tailEnd type="none" w="med" len="med"/>
                    </a:lnT>
                  </a:tcPr>
                </a:tc>
                <a:tc>
                  <a:txBody>
                    <a:bodyPr/>
                    <a:lstStyle/>
                    <a:p>
                      <a:r>
                        <a:rPr lang="en-US" dirty="0"/>
                        <a:t>Communication</a:t>
                      </a:r>
                    </a:p>
                  </a:txBody>
                  <a:tcPr>
                    <a:lnT w="38100" cap="flat" cmpd="sng" algn="ctr">
                      <a:solidFill>
                        <a:schemeClr val="bg1"/>
                      </a:solidFill>
                      <a:prstDash val="solid"/>
                      <a:round/>
                      <a:headEnd type="none" w="med" len="med"/>
                      <a:tailEnd type="none" w="med" len="med"/>
                    </a:lnT>
                  </a:tcPr>
                </a:tc>
                <a:tc>
                  <a:txBody>
                    <a:bodyPr/>
                    <a:lstStyle/>
                    <a:p>
                      <a:r>
                        <a:rPr lang="en-US" dirty="0"/>
                        <a:t>Communication</a:t>
                      </a:r>
                    </a:p>
                  </a:txBody>
                  <a:tcP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xmlns="" val="10002"/>
                  </a:ext>
                </a:extLst>
              </a:tr>
              <a:tr h="641743">
                <a:tc>
                  <a:txBody>
                    <a:bodyPr/>
                    <a:lstStyle/>
                    <a:p>
                      <a:r>
                        <a:rPr lang="en-US" dirty="0"/>
                        <a:t>Satisfaction with Supervisor</a:t>
                      </a:r>
                    </a:p>
                  </a:txBody>
                  <a:tcPr/>
                </a:tc>
                <a:tc>
                  <a:txBody>
                    <a:bodyPr/>
                    <a:lstStyle/>
                    <a:p>
                      <a:r>
                        <a:rPr lang="en-US" dirty="0"/>
                        <a:t>Stress</a:t>
                      </a:r>
                    </a:p>
                  </a:txBody>
                  <a:tcPr/>
                </a:tc>
                <a:tc>
                  <a:txBody>
                    <a:bodyPr/>
                    <a:lstStyle/>
                    <a:p>
                      <a:r>
                        <a:rPr lang="en-US" dirty="0"/>
                        <a:t>Fairness</a:t>
                      </a:r>
                    </a:p>
                  </a:txBody>
                  <a:tcPr/>
                </a:tc>
                <a:tc>
                  <a:txBody>
                    <a:bodyPr/>
                    <a:lstStyle/>
                    <a:p>
                      <a:r>
                        <a:rPr lang="en-US" dirty="0"/>
                        <a:t>Fairness</a:t>
                      </a:r>
                    </a:p>
                  </a:txBody>
                  <a:tcPr/>
                </a:tc>
                <a:tc>
                  <a:txBody>
                    <a:bodyPr/>
                    <a:lstStyle/>
                    <a:p>
                      <a:r>
                        <a:rPr lang="en-US" dirty="0"/>
                        <a:t>Fairness</a:t>
                      </a:r>
                    </a:p>
                  </a:txBody>
                  <a:tcPr/>
                </a:tc>
                <a:tc>
                  <a:txBody>
                    <a:bodyPr/>
                    <a:lstStyle/>
                    <a:p>
                      <a:r>
                        <a:rPr lang="en-US" dirty="0"/>
                        <a:t>Fairness</a:t>
                      </a:r>
                    </a:p>
                  </a:txBody>
                  <a:tcPr/>
                </a:tc>
                <a:extLst>
                  <a:ext uri="{0D108BD9-81ED-4DB2-BD59-A6C34878D82A}">
                    <a16:rowId xmlns:a16="http://schemas.microsoft.com/office/drawing/2014/main" xmlns="" val="10003"/>
                  </a:ext>
                </a:extLst>
              </a:tr>
              <a:tr h="641743">
                <a:tc>
                  <a:txBody>
                    <a:bodyPr/>
                    <a:lstStyle/>
                    <a:p>
                      <a:r>
                        <a:rPr lang="en-US" dirty="0"/>
                        <a:t>Stress</a:t>
                      </a:r>
                    </a:p>
                  </a:txBody>
                  <a:tcPr/>
                </a:tc>
                <a:tc>
                  <a:txBody>
                    <a:bodyPr/>
                    <a:lstStyle/>
                    <a:p>
                      <a:r>
                        <a:rPr lang="en-US" dirty="0"/>
                        <a:t>Performance Management</a:t>
                      </a:r>
                    </a:p>
                  </a:txBody>
                  <a:tcPr/>
                </a:tc>
                <a:tc>
                  <a:txBody>
                    <a:bodyPr/>
                    <a:lstStyle/>
                    <a:p>
                      <a:r>
                        <a:rPr lang="en-US" dirty="0"/>
                        <a:t>Performance Management</a:t>
                      </a:r>
                    </a:p>
                  </a:txBody>
                  <a:tcPr/>
                </a:tc>
                <a:tc>
                  <a:txBody>
                    <a:bodyPr/>
                    <a:lstStyle/>
                    <a:p>
                      <a:r>
                        <a:rPr lang="en-US" dirty="0"/>
                        <a:t>Performance Management</a:t>
                      </a:r>
                    </a:p>
                  </a:txBody>
                  <a:tcPr/>
                </a:tc>
                <a:tc>
                  <a:txBody>
                    <a:bodyPr/>
                    <a:lstStyle/>
                    <a:p>
                      <a:r>
                        <a:rPr lang="en-US" dirty="0"/>
                        <a:t>Stress</a:t>
                      </a:r>
                    </a:p>
                  </a:txBody>
                  <a:tcPr/>
                </a:tc>
                <a:tc>
                  <a:txBody>
                    <a:bodyPr/>
                    <a:lstStyle/>
                    <a:p>
                      <a:r>
                        <a:rPr lang="en-US" dirty="0"/>
                        <a:t>Equipment</a:t>
                      </a: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878032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pic>
        <p:nvPicPr>
          <p:cNvPr id="6" name="Content Placeholder 5" descr="A glass of water on a table&#10;&#10;Description generated with high confidence"/>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962"/>
          <a:stretch/>
        </p:blipFill>
        <p:spPr>
          <a:xfrm>
            <a:off x="20" y="10"/>
            <a:ext cx="4635571" cy="6857990"/>
          </a:xfrm>
          <a:prstGeom prst="rect">
            <a:avLst/>
          </a:prstGeom>
          <a:effectLst/>
        </p:spPr>
      </p:pic>
      <p:cxnSp>
        <p:nvCxnSpPr>
          <p:cNvPr id="13" name="Straight Connector 12"/>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080934" y="2115117"/>
            <a:ext cx="6309360" cy="0"/>
          </a:xfrm>
          <a:prstGeom prst="line">
            <a:avLst/>
          </a:prstGeom>
          <a:ln>
            <a:solidFill>
              <a:srgbClr val="897358"/>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965430" y="629268"/>
            <a:ext cx="6586491" cy="1286160"/>
          </a:xfrm>
        </p:spPr>
        <p:txBody>
          <a:bodyPr vert="horz" lIns="91440" tIns="45720" rIns="91440" bIns="45720" rtlCol="0" anchor="b">
            <a:normAutofit/>
          </a:bodyPr>
          <a:lstStyle/>
          <a:p>
            <a:r>
              <a:rPr lang="en-US" dirty="0"/>
              <a:t>Results</a:t>
            </a:r>
          </a:p>
        </p:txBody>
      </p:sp>
      <p:sp>
        <p:nvSpPr>
          <p:cNvPr id="3" name="Content Placeholder 2"/>
          <p:cNvSpPr>
            <a:spLocks noGrp="1"/>
          </p:cNvSpPr>
          <p:nvPr>
            <p:ph sz="half" idx="1"/>
          </p:nvPr>
        </p:nvSpPr>
        <p:spPr>
          <a:xfrm>
            <a:off x="4965431" y="2438400"/>
            <a:ext cx="6586489" cy="3785419"/>
          </a:xfrm>
        </p:spPr>
        <p:txBody>
          <a:bodyPr vert="horz" lIns="91440" tIns="45720" rIns="91440" bIns="45720" rtlCol="0">
            <a:normAutofit/>
          </a:bodyPr>
          <a:lstStyle/>
          <a:p>
            <a:r>
              <a:rPr lang="en-US" sz="2400" dirty="0"/>
              <a:t>Glass Half Full?</a:t>
            </a:r>
          </a:p>
          <a:p>
            <a:r>
              <a:rPr lang="en-US" sz="2400" dirty="0"/>
              <a:t>Not as bad as expected?</a:t>
            </a:r>
          </a:p>
          <a:p>
            <a:pPr lvl="1"/>
            <a:r>
              <a:rPr lang="en-US" dirty="0"/>
              <a:t>Performed analysis at scale level and over multiple organizations</a:t>
            </a:r>
          </a:p>
          <a:p>
            <a:r>
              <a:rPr lang="en-US" sz="2400" dirty="0"/>
              <a:t>But</a:t>
            </a:r>
          </a:p>
          <a:p>
            <a:pPr lvl="1"/>
            <a:r>
              <a:rPr lang="en-US" dirty="0"/>
              <a:t>Pay?</a:t>
            </a:r>
          </a:p>
          <a:p>
            <a:pPr lvl="1"/>
            <a:r>
              <a:rPr lang="en-US" dirty="0"/>
              <a:t>Performance Management?</a:t>
            </a:r>
          </a:p>
          <a:p>
            <a:pPr lvl="1"/>
            <a:r>
              <a:rPr lang="en-US" dirty="0"/>
              <a:t>Stress?</a:t>
            </a:r>
          </a:p>
          <a:p>
            <a:r>
              <a:rPr lang="en-US" sz="2400" dirty="0"/>
              <a:t>Data can inform, but not whole story</a:t>
            </a:r>
          </a:p>
          <a:p>
            <a:pPr lvl="1"/>
            <a:endParaRPr lang="en-US" sz="2000" dirty="0"/>
          </a:p>
        </p:txBody>
      </p:sp>
    </p:spTree>
    <p:extLst>
      <p:ext uri="{BB962C8B-B14F-4D97-AF65-F5344CB8AC3E}">
        <p14:creationId xmlns:p14="http://schemas.microsoft.com/office/powerpoint/2010/main" val="4548282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3820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p:cNvSpPr>
            <a:spLocks noGrp="1"/>
          </p:cNvSpPr>
          <p:nvPr>
            <p:ph type="title"/>
          </p:nvPr>
        </p:nvSpPr>
        <p:spPr>
          <a:xfrm>
            <a:off x="2726432" y="2138597"/>
            <a:ext cx="6739136" cy="1990657"/>
          </a:xfrm>
        </p:spPr>
        <p:txBody>
          <a:bodyPr vert="horz" lIns="91440" tIns="45720" rIns="91440" bIns="45720" rtlCol="0" anchor="b">
            <a:normAutofit/>
          </a:bodyPr>
          <a:lstStyle/>
          <a:p>
            <a:pPr algn="ctr">
              <a:lnSpc>
                <a:spcPct val="70000"/>
              </a:lnSpc>
            </a:pPr>
            <a:r>
              <a:rPr lang="en-US" sz="5600" kern="1200">
                <a:solidFill>
                  <a:srgbClr val="FFFFFF"/>
                </a:solidFill>
                <a:latin typeface="+mj-lt"/>
                <a:ea typeface="+mj-ea"/>
                <a:cs typeface="+mj-cs"/>
              </a:rPr>
              <a:t>IF NOT DRIVER ANALYSIS – WHAT THEN</a:t>
            </a:r>
          </a:p>
        </p:txBody>
      </p:sp>
      <p:sp>
        <p:nvSpPr>
          <p:cNvPr id="6" name="Text Placeholder 5"/>
          <p:cNvSpPr>
            <a:spLocks noGrp="1"/>
          </p:cNvSpPr>
          <p:nvPr>
            <p:ph type="body" idx="1"/>
          </p:nvPr>
        </p:nvSpPr>
        <p:spPr>
          <a:xfrm>
            <a:off x="2729559" y="4200522"/>
            <a:ext cx="6740685" cy="682079"/>
          </a:xfrm>
        </p:spPr>
        <p:txBody>
          <a:bodyPr vert="horz" lIns="91440" tIns="45720" rIns="91440" bIns="45720" rtlCol="0">
            <a:normAutofit/>
          </a:bodyPr>
          <a:lstStyle/>
          <a:p>
            <a:pPr algn="ctr"/>
            <a:endParaRPr lang="en-US" sz="2400" kern="1200">
              <a:solidFill>
                <a:srgbClr val="FFFFFF"/>
              </a:solidFill>
              <a:latin typeface="+mn-lt"/>
              <a:ea typeface="+mn-ea"/>
              <a:cs typeface="+mn-cs"/>
            </a:endParaRPr>
          </a:p>
        </p:txBody>
      </p:sp>
    </p:spTree>
    <p:extLst>
      <p:ext uri="{BB962C8B-B14F-4D97-AF65-F5344CB8AC3E}">
        <p14:creationId xmlns:p14="http://schemas.microsoft.com/office/powerpoint/2010/main" val="2309033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7513" y="0"/>
            <a:ext cx="12584114" cy="6853238"/>
            <a:chOff x="-417513" y="0"/>
            <a:chExt cx="12584114" cy="6853238"/>
          </a:xfrm>
        </p:grpSpPr>
        <p:sp>
          <p:nvSpPr>
            <p:cNvPr id="13" name="Freeform 5">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6">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7">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8">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9">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0">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1">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2">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3">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4">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5">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6">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7">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8">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9">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0">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9" name="Freeform 21">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30" name="Freeform 22">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3">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4">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25">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5" name="Group 34">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00144" y="1699589"/>
            <a:ext cx="3674476" cy="3470421"/>
            <a:chOff x="697883" y="1816768"/>
            <a:chExt cx="3674476" cy="3470421"/>
          </a:xfrm>
        </p:grpSpPr>
        <p:sp>
          <p:nvSpPr>
            <p:cNvPr id="36" name="Rectangle 35">
              <a:extLst/>
            </p:cNvPr>
            <p:cNvSpPr/>
            <p:nvPr>
              <p:extLst>
                <p:ext uri="{386F3935-93C4-4BCD-93E2-E3B085C9AB24}">
                  <p16:designElem xmlns:p16="http://schemas.microsoft.com/office/powerpoint/2015/main" xmlns=""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Isosceles Triangle 22">
              <a:extLst/>
            </p:cNvPr>
            <p:cNvSpPr/>
            <p:nvPr>
              <p:extLst>
                <p:ext uri="{386F3935-93C4-4BCD-93E2-E3B085C9AB24}">
                  <p16:designElem xmlns:p16="http://schemas.microsoft.com/office/powerpoint/2015/main" xmlns=""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a:extLst/>
            </p:cNvPr>
            <p:cNvSpPr/>
            <p:nvPr>
              <p:extLst>
                <p:ext uri="{386F3935-93C4-4BCD-93E2-E3B085C9AB24}">
                  <p16:designElem xmlns:p16="http://schemas.microsoft.com/office/powerpoint/2015/main" xmlns=""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4" name="Title 3"/>
          <p:cNvSpPr>
            <a:spLocks noGrp="1"/>
          </p:cNvSpPr>
          <p:nvPr>
            <p:ph type="title"/>
          </p:nvPr>
        </p:nvSpPr>
        <p:spPr>
          <a:xfrm>
            <a:off x="904877" y="2415322"/>
            <a:ext cx="3451730" cy="2399869"/>
          </a:xfrm>
        </p:spPr>
        <p:txBody>
          <a:bodyPr>
            <a:normAutofit/>
          </a:bodyPr>
          <a:lstStyle/>
          <a:p>
            <a:r>
              <a:rPr lang="en-US" sz="4000">
                <a:solidFill>
                  <a:srgbClr val="FFFFFF"/>
                </a:solidFill>
              </a:rPr>
              <a:t>What Then</a:t>
            </a:r>
          </a:p>
        </p:txBody>
      </p:sp>
      <p:sp>
        <p:nvSpPr>
          <p:cNvPr id="5" name="Content Placeholder 4"/>
          <p:cNvSpPr>
            <a:spLocks noGrp="1"/>
          </p:cNvSpPr>
          <p:nvPr>
            <p:ph idx="1"/>
          </p:nvPr>
        </p:nvSpPr>
        <p:spPr>
          <a:xfrm>
            <a:off x="5120640" y="804672"/>
            <a:ext cx="6281928" cy="5248656"/>
          </a:xfrm>
        </p:spPr>
        <p:txBody>
          <a:bodyPr anchor="ctr">
            <a:normAutofit lnSpcReduction="10000"/>
          </a:bodyPr>
          <a:lstStyle/>
          <a:p>
            <a:r>
              <a:rPr lang="en-US" dirty="0" err="1"/>
              <a:t>Putka</a:t>
            </a:r>
            <a:r>
              <a:rPr lang="en-US" dirty="0"/>
              <a:t> – Alternative Statistical Approaches</a:t>
            </a:r>
          </a:p>
          <a:p>
            <a:r>
              <a:rPr lang="en-US" dirty="0"/>
              <a:t>Theory and knowledge of IO research</a:t>
            </a:r>
          </a:p>
          <a:p>
            <a:pPr lvl="1"/>
            <a:r>
              <a:rPr lang="en-US" sz="2800" dirty="0"/>
              <a:t>Especially Psychologically Healthy Workplace Literature</a:t>
            </a:r>
          </a:p>
          <a:p>
            <a:r>
              <a:rPr lang="en-US" dirty="0"/>
              <a:t>Common Sense Interpretation – 3 factors is about limit</a:t>
            </a:r>
          </a:p>
          <a:p>
            <a:r>
              <a:rPr lang="en-US" dirty="0"/>
              <a:t>Qualitative</a:t>
            </a:r>
          </a:p>
          <a:p>
            <a:pPr lvl="1"/>
            <a:r>
              <a:rPr lang="en-US" dirty="0"/>
              <a:t>Pay</a:t>
            </a:r>
          </a:p>
          <a:p>
            <a:pPr lvl="1"/>
            <a:r>
              <a:rPr lang="en-US" dirty="0"/>
              <a:t>Communication</a:t>
            </a:r>
          </a:p>
          <a:p>
            <a:pPr lvl="1"/>
            <a:r>
              <a:rPr lang="en-US" dirty="0"/>
              <a:t>Leadership (Performance Management &amp; Training)</a:t>
            </a:r>
          </a:p>
          <a:p>
            <a:pPr lvl="1"/>
            <a:r>
              <a:rPr lang="en-US" dirty="0"/>
              <a:t>Respect - Fairness</a:t>
            </a:r>
          </a:p>
        </p:txBody>
      </p:sp>
    </p:spTree>
    <p:extLst>
      <p:ext uri="{BB962C8B-B14F-4D97-AF65-F5344CB8AC3E}">
        <p14:creationId xmlns:p14="http://schemas.microsoft.com/office/powerpoint/2010/main" val="10971095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sp>
        <p:nvSpPr>
          <p:cNvPr id="12" name="Flowchart: Document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10;&#10;Description generated with high confidenc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70817" y="640080"/>
            <a:ext cx="7221768" cy="5578816"/>
          </a:xfrm>
          <a:prstGeom prst="rect">
            <a:avLst/>
          </a:prstGeom>
        </p:spPr>
      </p:pic>
      <p:sp>
        <p:nvSpPr>
          <p:cNvPr id="2" name="Title 1"/>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a:solidFill>
                  <a:srgbClr val="FFFFFF"/>
                </a:solidFill>
                <a:latin typeface="+mj-lt"/>
                <a:ea typeface="+mj-ea"/>
                <a:cs typeface="+mj-cs"/>
              </a:rPr>
              <a:t>Organizational Pantheon</a:t>
            </a:r>
          </a:p>
        </p:txBody>
      </p:sp>
    </p:spTree>
    <p:extLst>
      <p:ext uri="{BB962C8B-B14F-4D97-AF65-F5344CB8AC3E}">
        <p14:creationId xmlns:p14="http://schemas.microsoft.com/office/powerpoint/2010/main" val="17293164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7513" y="0"/>
            <a:ext cx="12584114" cy="6853238"/>
            <a:chOff x="-417513" y="0"/>
            <a:chExt cx="12584114" cy="6853238"/>
          </a:xfrm>
        </p:grpSpPr>
        <p:sp>
          <p:nvSpPr>
            <p:cNvPr id="11" name="Freeform 5">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00144" y="1699589"/>
            <a:ext cx="3674476" cy="3470421"/>
            <a:chOff x="697883" y="1816768"/>
            <a:chExt cx="3674476" cy="3470421"/>
          </a:xfrm>
        </p:grpSpPr>
        <p:sp>
          <p:nvSpPr>
            <p:cNvPr id="34" name="Rectangle 33">
              <a:extLst/>
            </p:cNvPr>
            <p:cNvSpPr/>
            <p:nvPr>
              <p:extLst>
                <p:ext uri="{386F3935-93C4-4BCD-93E2-E3B085C9AB24}">
                  <p16:designElem xmlns:p16="http://schemas.microsoft.com/office/powerpoint/2015/main" xmlns=""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p:cNvPr>
            <p:cNvSpPr/>
            <p:nvPr>
              <p:extLst>
                <p:ext uri="{386F3935-93C4-4BCD-93E2-E3B085C9AB24}">
                  <p16:designElem xmlns:p16="http://schemas.microsoft.com/office/powerpoint/2015/main" xmlns=""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p:cNvPr>
            <p:cNvSpPr/>
            <p:nvPr>
              <p:extLst>
                <p:ext uri="{386F3935-93C4-4BCD-93E2-E3B085C9AB24}">
                  <p16:designElem xmlns:p16="http://schemas.microsoft.com/office/powerpoint/2015/main" xmlns=""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904877" y="2415322"/>
            <a:ext cx="3451730" cy="2399869"/>
          </a:xfrm>
        </p:spPr>
        <p:txBody>
          <a:bodyPr>
            <a:normAutofit/>
          </a:bodyPr>
          <a:lstStyle/>
          <a:p>
            <a:r>
              <a:rPr lang="en-US" sz="4000">
                <a:solidFill>
                  <a:srgbClr val="FFFFFF"/>
                </a:solidFill>
              </a:rPr>
              <a:t>Personal Observation or Reflection</a:t>
            </a:r>
          </a:p>
        </p:txBody>
      </p:sp>
      <p:sp>
        <p:nvSpPr>
          <p:cNvPr id="3" name="Content Placeholder 2"/>
          <p:cNvSpPr>
            <a:spLocks noGrp="1"/>
          </p:cNvSpPr>
          <p:nvPr>
            <p:ph idx="1"/>
          </p:nvPr>
        </p:nvSpPr>
        <p:spPr>
          <a:xfrm>
            <a:off x="5120640" y="552452"/>
            <a:ext cx="6281928" cy="5500876"/>
          </a:xfrm>
        </p:spPr>
        <p:txBody>
          <a:bodyPr anchor="ctr">
            <a:normAutofit lnSpcReduction="10000"/>
          </a:bodyPr>
          <a:lstStyle/>
          <a:p>
            <a:r>
              <a:rPr lang="en-US" sz="2400" dirty="0"/>
              <a:t>Normal expectation</a:t>
            </a:r>
          </a:p>
          <a:p>
            <a:pPr lvl="1"/>
            <a:r>
              <a:rPr lang="en-US" dirty="0"/>
              <a:t>High job satisfaction = high organizational satisfaction</a:t>
            </a:r>
          </a:p>
          <a:p>
            <a:pPr lvl="1"/>
            <a:r>
              <a:rPr lang="en-US" dirty="0"/>
              <a:t>Low job satisfaction = low organizational satisfaction</a:t>
            </a:r>
          </a:p>
          <a:p>
            <a:r>
              <a:rPr lang="en-US" sz="2400" dirty="0"/>
              <a:t>For Public Safety and Non Profits</a:t>
            </a:r>
          </a:p>
          <a:p>
            <a:pPr lvl="1"/>
            <a:r>
              <a:rPr lang="en-US" dirty="0"/>
              <a:t>Disconnect</a:t>
            </a:r>
          </a:p>
          <a:p>
            <a:pPr lvl="1"/>
            <a:r>
              <a:rPr lang="en-US" dirty="0"/>
              <a:t>High job satisfaction = low organizational satisfaction</a:t>
            </a:r>
          </a:p>
          <a:p>
            <a:pPr lvl="1"/>
            <a:r>
              <a:rPr lang="en-US" dirty="0"/>
              <a:t>Nurses – I love my job but hate my employer</a:t>
            </a:r>
          </a:p>
          <a:p>
            <a:pPr lvl="2"/>
            <a:r>
              <a:rPr lang="en-US" sz="2400" dirty="0"/>
              <a:t>Love saving people</a:t>
            </a:r>
          </a:p>
          <a:p>
            <a:pPr lvl="1"/>
            <a:r>
              <a:rPr lang="en-US" dirty="0"/>
              <a:t>Usual problems</a:t>
            </a:r>
          </a:p>
          <a:p>
            <a:pPr lvl="2"/>
            <a:r>
              <a:rPr lang="en-US" sz="2400" dirty="0"/>
              <a:t>Pay – but did not appear as driver</a:t>
            </a:r>
          </a:p>
          <a:p>
            <a:pPr lvl="2"/>
            <a:r>
              <a:rPr lang="en-US" sz="2400" dirty="0"/>
              <a:t>Leadership – also not a driver</a:t>
            </a:r>
            <a:endParaRPr lang="en-US" dirty="0"/>
          </a:p>
          <a:p>
            <a:endParaRPr lang="en-US" sz="2000" dirty="0"/>
          </a:p>
        </p:txBody>
      </p:sp>
    </p:spTree>
    <p:extLst>
      <p:ext uri="{BB962C8B-B14F-4D97-AF65-F5344CB8AC3E}">
        <p14:creationId xmlns:p14="http://schemas.microsoft.com/office/powerpoint/2010/main" val="538768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614875"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dirty="0">
                <a:solidFill>
                  <a:srgbClr val="FFFFFF"/>
                </a:solidFill>
              </a:rPr>
              <a:t>Use CSI – Common Sense Interpretation</a:t>
            </a:r>
          </a:p>
        </p:txBody>
      </p:sp>
      <p:sp>
        <p:nvSpPr>
          <p:cNvPr id="3" name="Content Placeholder 2"/>
          <p:cNvSpPr>
            <a:spLocks noGrp="1"/>
          </p:cNvSpPr>
          <p:nvPr>
            <p:ph idx="1"/>
          </p:nvPr>
        </p:nvSpPr>
        <p:spPr>
          <a:xfrm>
            <a:off x="6090574" y="801866"/>
            <a:ext cx="5306084" cy="5230634"/>
          </a:xfrm>
        </p:spPr>
        <p:txBody>
          <a:bodyPr anchor="ctr">
            <a:normAutofit/>
          </a:bodyPr>
          <a:lstStyle/>
          <a:p>
            <a:pPr marL="514350" indent="-514350">
              <a:buFont typeface="+mj-lt"/>
              <a:buAutoNum type="arabicPeriod"/>
            </a:pPr>
            <a:r>
              <a:rPr lang="en-US" sz="3200" dirty="0">
                <a:solidFill>
                  <a:srgbClr val="000000"/>
                </a:solidFill>
              </a:rPr>
              <a:t>KISS – 2 or 3 factors</a:t>
            </a:r>
          </a:p>
          <a:p>
            <a:pPr marL="514350" indent="-514350">
              <a:buFont typeface="+mj-lt"/>
              <a:buAutoNum type="arabicPeriod"/>
            </a:pPr>
            <a:r>
              <a:rPr lang="en-US" sz="3200" dirty="0">
                <a:solidFill>
                  <a:srgbClr val="000000"/>
                </a:solidFill>
              </a:rPr>
              <a:t>Industry averages</a:t>
            </a:r>
          </a:p>
          <a:p>
            <a:pPr marL="514350" indent="-514350">
              <a:buFont typeface="+mj-lt"/>
              <a:buAutoNum type="arabicPeriod"/>
            </a:pPr>
            <a:r>
              <a:rPr lang="en-US" sz="3200" dirty="0">
                <a:solidFill>
                  <a:srgbClr val="000000"/>
                </a:solidFill>
              </a:rPr>
              <a:t>Changes over time</a:t>
            </a:r>
          </a:p>
          <a:p>
            <a:pPr marL="514350" indent="-514350">
              <a:buFont typeface="+mj-lt"/>
              <a:buAutoNum type="arabicPeriod"/>
            </a:pPr>
            <a:r>
              <a:rPr lang="en-US" sz="3200" dirty="0">
                <a:solidFill>
                  <a:srgbClr val="000000"/>
                </a:solidFill>
              </a:rPr>
              <a:t>Almost strengths</a:t>
            </a:r>
          </a:p>
          <a:p>
            <a:pPr marL="514350" indent="-514350">
              <a:buFont typeface="+mj-lt"/>
              <a:buAutoNum type="arabicPeriod"/>
            </a:pPr>
            <a:r>
              <a:rPr lang="en-US" sz="3200" dirty="0">
                <a:solidFill>
                  <a:srgbClr val="000000"/>
                </a:solidFill>
              </a:rPr>
              <a:t>Major weaknesses</a:t>
            </a:r>
          </a:p>
          <a:p>
            <a:pPr marL="514350" indent="-514350">
              <a:buFont typeface="+mj-lt"/>
              <a:buAutoNum type="arabicPeriod"/>
            </a:pPr>
            <a:r>
              <a:rPr lang="en-US" sz="3200" dirty="0">
                <a:solidFill>
                  <a:srgbClr val="000000"/>
                </a:solidFill>
              </a:rPr>
              <a:t>Qualitative Comments</a:t>
            </a:r>
          </a:p>
        </p:txBody>
      </p:sp>
    </p:spTree>
    <p:extLst>
      <p:ext uri="{BB962C8B-B14F-4D97-AF65-F5344CB8AC3E}">
        <p14:creationId xmlns:p14="http://schemas.microsoft.com/office/powerpoint/2010/main" val="24090175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pic>
        <p:nvPicPr>
          <p:cNvPr id="8" name="Content Placeholder 7" descr="A screenshot of a cell phone&#10;&#10;Description generated with high confidence">
            <a:extLst>
              <a:ext uri="{FF2B5EF4-FFF2-40B4-BE49-F238E27FC236}">
                <a16:creationId xmlns:a16="http://schemas.microsoft.com/office/drawing/2014/main" xmlns="" id="{B264CDE5-636A-4F28-9350-095A5C70B95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77316" y="1520764"/>
            <a:ext cx="6780700" cy="3814143"/>
          </a:xfrm>
          <a:prstGeom prst="rect">
            <a:avLst/>
          </a:prstGeom>
        </p:spPr>
      </p:pic>
      <p:sp>
        <p:nvSpPr>
          <p:cNvPr id="15" name="Down Arrow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800100" y="1491343"/>
            <a:ext cx="3333749" cy="3499103"/>
          </a:xfrm>
          <a:prstGeom prst="downArrow">
            <a:avLst>
              <a:gd name="adj1" fmla="val 100000"/>
              <a:gd name="adj2" fmla="val 15788"/>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xmlns="" id="{E7DFFE0D-CDEB-40F9-B8C3-F4132C6B0CAC}"/>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chemeClr val="bg1"/>
                </a:solidFill>
                <a:latin typeface="+mj-lt"/>
                <a:ea typeface="+mj-ea"/>
                <a:cs typeface="+mj-cs"/>
              </a:rPr>
              <a:t>THE END</a:t>
            </a:r>
          </a:p>
        </p:txBody>
      </p:sp>
    </p:spTree>
    <p:extLst>
      <p:ext uri="{BB962C8B-B14F-4D97-AF65-F5344CB8AC3E}">
        <p14:creationId xmlns:p14="http://schemas.microsoft.com/office/powerpoint/2010/main" val="2319146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pic>
        <p:nvPicPr>
          <p:cNvPr id="6" name="Content Placeholder 5" descr="A person smiling for the camera&#10;&#10;Description generated with very high confidence"/>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7905" r="11740" b="2"/>
          <a:stretch/>
        </p:blipFill>
        <p:spPr>
          <a:xfrm>
            <a:off x="-1" y="3725"/>
            <a:ext cx="5504917" cy="6850548"/>
          </a:xfrm>
          <a:prstGeom prst="rect">
            <a:avLst/>
          </a:prstGeom>
        </p:spPr>
      </p:pic>
      <p:pic>
        <p:nvPicPr>
          <p:cNvPr id="13" name="Picture 12">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4105" y="802955"/>
            <a:ext cx="4977976" cy="1454051"/>
          </a:xfrm>
        </p:spPr>
        <p:txBody>
          <a:bodyPr vert="horz" lIns="91440" tIns="45720" rIns="91440" bIns="45720" rtlCol="0" anchor="ctr">
            <a:normAutofit/>
          </a:bodyPr>
          <a:lstStyle/>
          <a:p>
            <a:r>
              <a:rPr lang="en-US" kern="1200">
                <a:solidFill>
                  <a:srgbClr val="000000"/>
                </a:solidFill>
                <a:latin typeface="+mj-lt"/>
                <a:ea typeface="+mj-ea"/>
                <a:cs typeface="+mj-cs"/>
              </a:rPr>
              <a:t>Catalina Flores</a:t>
            </a:r>
          </a:p>
        </p:txBody>
      </p:sp>
      <p:sp>
        <p:nvSpPr>
          <p:cNvPr id="3" name="Content Placeholder 2"/>
          <p:cNvSpPr>
            <a:spLocks noGrp="1"/>
          </p:cNvSpPr>
          <p:nvPr>
            <p:ph sz="half" idx="1"/>
          </p:nvPr>
        </p:nvSpPr>
        <p:spPr>
          <a:xfrm>
            <a:off x="6090574" y="2421682"/>
            <a:ext cx="4977578" cy="3639289"/>
          </a:xfrm>
        </p:spPr>
        <p:txBody>
          <a:bodyPr vert="horz" lIns="91440" tIns="45720" rIns="91440" bIns="45720" rtlCol="0" anchor="ctr">
            <a:normAutofit/>
          </a:bodyPr>
          <a:lstStyle/>
          <a:p>
            <a:r>
              <a:rPr lang="en-US" sz="2000">
                <a:solidFill>
                  <a:srgbClr val="000000"/>
                </a:solidFill>
              </a:rPr>
              <a:t>Catalina Flores, M.A. is a Doctoral student in Industrial/Organizational Psychology at The University of Akron. Her research interests are in diversity issues, employee selection, and performance management. Catalina is also the Managing Director for the Center for Organizational Research (COR). During her time working for COR she has gained experience managing a variety of consulting projects with organizations across multiple industries, in the areas of selection, employee surveys, and statistical analysis.</a:t>
            </a:r>
          </a:p>
        </p:txBody>
      </p:sp>
    </p:spTree>
    <p:extLst>
      <p:ext uri="{BB962C8B-B14F-4D97-AF65-F5344CB8AC3E}">
        <p14:creationId xmlns:p14="http://schemas.microsoft.com/office/powerpoint/2010/main" val="631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pic>
        <p:nvPicPr>
          <p:cNvPr id="6" name="Content Placeholder 5" descr="A person smiling for the camera&#10;&#10;Description generated with very high confidence"/>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r="-1" b="31244"/>
          <a:stretch/>
        </p:blipFill>
        <p:spPr>
          <a:xfrm>
            <a:off x="-1" y="3725"/>
            <a:ext cx="5504917" cy="6850548"/>
          </a:xfrm>
          <a:prstGeom prst="rect">
            <a:avLst/>
          </a:prstGeom>
        </p:spPr>
      </p:pic>
      <p:pic>
        <p:nvPicPr>
          <p:cNvPr id="13" name="Picture 12">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4105" y="802955"/>
            <a:ext cx="4977976" cy="1454051"/>
          </a:xfrm>
        </p:spPr>
        <p:txBody>
          <a:bodyPr vert="horz" lIns="91440" tIns="45720" rIns="91440" bIns="45720" rtlCol="0" anchor="ctr">
            <a:normAutofit/>
          </a:bodyPr>
          <a:lstStyle/>
          <a:p>
            <a:r>
              <a:rPr lang="en-US" kern="1200">
                <a:solidFill>
                  <a:srgbClr val="000000"/>
                </a:solidFill>
                <a:latin typeface="+mj-lt"/>
                <a:ea typeface="+mj-ea"/>
                <a:cs typeface="+mj-cs"/>
              </a:rPr>
              <a:t>Ketaki Sodhi</a:t>
            </a:r>
          </a:p>
        </p:txBody>
      </p:sp>
      <p:sp>
        <p:nvSpPr>
          <p:cNvPr id="4" name="Content Placeholder 3"/>
          <p:cNvSpPr>
            <a:spLocks noGrp="1"/>
          </p:cNvSpPr>
          <p:nvPr>
            <p:ph sz="half" idx="2"/>
          </p:nvPr>
        </p:nvSpPr>
        <p:spPr>
          <a:xfrm>
            <a:off x="6090574" y="2421682"/>
            <a:ext cx="4977578" cy="3639289"/>
          </a:xfrm>
        </p:spPr>
        <p:txBody>
          <a:bodyPr vert="horz" lIns="91440" tIns="45720" rIns="91440" bIns="45720" rtlCol="0" anchor="ctr">
            <a:normAutofit/>
          </a:bodyPr>
          <a:lstStyle/>
          <a:p>
            <a:r>
              <a:rPr lang="en-US" sz="2000">
                <a:solidFill>
                  <a:srgbClr val="000000"/>
                </a:solidFill>
              </a:rPr>
              <a:t>Ketaki Sodhi is an M.A./Ph.D. student in Industrial/ Organizational Psychology at The University of Akron. Her research interests include employee selection as well as trust and computer mediated communication in teams and networks. Ketaki also works as a student consultant for the Center for Organizational Research (COR). In her time working for COR, she has gained experience in employee surveys, test validation, action planning and statistical analysis.</a:t>
            </a:r>
          </a:p>
        </p:txBody>
      </p:sp>
    </p:spTree>
    <p:extLst>
      <p:ext uri="{BB962C8B-B14F-4D97-AF65-F5344CB8AC3E}">
        <p14:creationId xmlns:p14="http://schemas.microsoft.com/office/powerpoint/2010/main" val="98303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sp>
        <p:nvSpPr>
          <p:cNvPr id="14" name="Rectangle 13">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88880" y="0"/>
            <a:ext cx="2103120" cy="6858000"/>
          </a:xfrm>
          <a:prstGeom prst="rect">
            <a:avLst/>
          </a:prstGeom>
          <a:solidFill>
            <a:srgbClr val="404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15400" y="2358913"/>
            <a:ext cx="2140172" cy="2140172"/>
          </a:xfrm>
          <a:prstGeom prst="ellipse">
            <a:avLst/>
          </a:prstGeom>
          <a:solidFill>
            <a:srgbClr val="FFFFFF"/>
          </a:solidFill>
          <a:ln>
            <a:solidFill>
              <a:srgbClr val="C880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264676" y="2857501"/>
            <a:ext cx="1441619" cy="1142998"/>
          </a:xfrm>
          <a:prstGeom prst="rect">
            <a:avLst/>
          </a:prstGeom>
        </p:spPr>
      </p:pic>
      <p:sp>
        <p:nvSpPr>
          <p:cNvPr id="2" name="Title 1"/>
          <p:cNvSpPr>
            <a:spLocks noGrp="1"/>
          </p:cNvSpPr>
          <p:nvPr>
            <p:ph type="title"/>
          </p:nvPr>
        </p:nvSpPr>
        <p:spPr>
          <a:xfrm>
            <a:off x="1136428" y="627564"/>
            <a:ext cx="7474172" cy="1325563"/>
          </a:xfrm>
        </p:spPr>
        <p:txBody>
          <a:bodyPr vert="horz" lIns="91440" tIns="45720" rIns="91440" bIns="45720" rtlCol="0" anchor="ctr">
            <a:normAutofit/>
          </a:bodyPr>
          <a:lstStyle/>
          <a:p>
            <a:r>
              <a:rPr lang="en-US" kern="1200">
                <a:solidFill>
                  <a:schemeClr val="tx1"/>
                </a:solidFill>
                <a:latin typeface="+mj-lt"/>
                <a:ea typeface="+mj-ea"/>
                <a:cs typeface="+mj-cs"/>
              </a:rPr>
              <a:t>Avesta, Greg Lawton, Partner</a:t>
            </a:r>
          </a:p>
        </p:txBody>
      </p:sp>
      <p:sp>
        <p:nvSpPr>
          <p:cNvPr id="4" name="Content Placeholder 3"/>
          <p:cNvSpPr>
            <a:spLocks noGrp="1"/>
          </p:cNvSpPr>
          <p:nvPr>
            <p:ph sz="half" idx="1"/>
          </p:nvPr>
        </p:nvSpPr>
        <p:spPr>
          <a:xfrm>
            <a:off x="1136429" y="2278173"/>
            <a:ext cx="6467867" cy="3450613"/>
          </a:xfrm>
        </p:spPr>
        <p:txBody>
          <a:bodyPr vert="horz" lIns="91440" tIns="45720" rIns="91440" bIns="45720" rtlCol="0" anchor="ctr">
            <a:normAutofit/>
          </a:bodyPr>
          <a:lstStyle/>
          <a:p>
            <a:pPr>
              <a:lnSpc>
                <a:spcPct val="80000"/>
              </a:lnSpc>
            </a:pPr>
            <a:r>
              <a:rPr lang="en-US" sz="2400" dirty="0"/>
              <a:t>Greg Lawton brings thirty years of EMS and medical transportation senior management experience to </a:t>
            </a:r>
            <a:r>
              <a:rPr lang="en-US" sz="2400"/>
              <a:t>Avesta</a:t>
            </a:r>
            <a:r>
              <a:rPr lang="en-US" sz="2400" dirty="0"/>
              <a:t>. In 2007, he founded </a:t>
            </a:r>
            <a:r>
              <a:rPr lang="en-US" sz="2400"/>
              <a:t>Avesta</a:t>
            </a:r>
            <a:r>
              <a:rPr lang="en-US" sz="2400" dirty="0"/>
              <a:t> with the purpose of offering new strategies and innovative human resource solutions to the EMS industry. These solutions are backed by behavioral science insight, technology and a thorough understanding of how EMS organizations function, and how industry regulations and challenges affect their every move.</a:t>
            </a:r>
          </a:p>
        </p:txBody>
      </p:sp>
    </p:spTree>
    <p:extLst>
      <p:ext uri="{BB962C8B-B14F-4D97-AF65-F5344CB8AC3E}">
        <p14:creationId xmlns:p14="http://schemas.microsoft.com/office/powerpoint/2010/main" val="1837526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sp>
        <p:nvSpPr>
          <p:cNvPr id="47"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14">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Freeform 6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Content Placeholder 5" descr="A drawing of a tree&#10;&#10;Description generated with high confidence"/>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0254" y="1629089"/>
            <a:ext cx="3620021" cy="3620021"/>
          </a:xfrm>
          <a:prstGeom prst="rect">
            <a:avLst/>
          </a:prstGeom>
        </p:spPr>
      </p:pic>
      <p:sp>
        <p:nvSpPr>
          <p:cNvPr id="2" name="Title 1"/>
          <p:cNvSpPr>
            <a:spLocks noGrp="1"/>
          </p:cNvSpPr>
          <p:nvPr>
            <p:ph type="title"/>
          </p:nvPr>
        </p:nvSpPr>
        <p:spPr>
          <a:xfrm>
            <a:off x="6094105" y="802956"/>
            <a:ext cx="4977976" cy="821698"/>
          </a:xfrm>
        </p:spPr>
        <p:txBody>
          <a:bodyPr vert="horz" lIns="91440" tIns="45720" rIns="91440" bIns="45720" rtlCol="0" anchor="ctr">
            <a:normAutofit/>
          </a:bodyPr>
          <a:lstStyle/>
          <a:p>
            <a:r>
              <a:rPr lang="en-US" kern="1200" dirty="0">
                <a:solidFill>
                  <a:srgbClr val="000000"/>
                </a:solidFill>
                <a:latin typeface="+mj-lt"/>
                <a:ea typeface="+mj-ea"/>
                <a:cs typeface="+mj-cs"/>
              </a:rPr>
              <a:t>Problem –General</a:t>
            </a:r>
          </a:p>
        </p:txBody>
      </p:sp>
      <p:sp>
        <p:nvSpPr>
          <p:cNvPr id="3" name="Content Placeholder 2"/>
          <p:cNvSpPr>
            <a:spLocks noGrp="1"/>
          </p:cNvSpPr>
          <p:nvPr>
            <p:ph sz="half" idx="1"/>
          </p:nvPr>
        </p:nvSpPr>
        <p:spPr>
          <a:xfrm>
            <a:off x="6090574" y="1729212"/>
            <a:ext cx="4977578" cy="4331759"/>
          </a:xfrm>
        </p:spPr>
        <p:txBody>
          <a:bodyPr vert="horz" lIns="91440" tIns="45720" rIns="91440" bIns="45720" rtlCol="0" anchor="ctr">
            <a:normAutofit/>
          </a:bodyPr>
          <a:lstStyle/>
          <a:p>
            <a:pPr>
              <a:lnSpc>
                <a:spcPct val="70000"/>
              </a:lnSpc>
            </a:pPr>
            <a:r>
              <a:rPr lang="en-US" sz="1800" dirty="0">
                <a:solidFill>
                  <a:srgbClr val="000000"/>
                </a:solidFill>
              </a:rPr>
              <a:t>How can we improve work (and satisfaction with work) for first responders and public safety employees?</a:t>
            </a:r>
          </a:p>
          <a:p>
            <a:pPr>
              <a:lnSpc>
                <a:spcPct val="70000"/>
              </a:lnSpc>
            </a:pPr>
            <a:r>
              <a:rPr lang="en-US" sz="1800" dirty="0">
                <a:solidFill>
                  <a:srgbClr val="000000"/>
                </a:solidFill>
              </a:rPr>
              <a:t>More specifically, Emergency Medical Services (EMS)</a:t>
            </a:r>
          </a:p>
          <a:p>
            <a:pPr>
              <a:lnSpc>
                <a:spcPct val="70000"/>
              </a:lnSpc>
            </a:pPr>
            <a:r>
              <a:rPr lang="en-US" sz="1800" dirty="0">
                <a:solidFill>
                  <a:srgbClr val="000000"/>
                </a:solidFill>
              </a:rPr>
              <a:t>EMS</a:t>
            </a:r>
          </a:p>
          <a:p>
            <a:pPr lvl="1">
              <a:lnSpc>
                <a:spcPct val="70000"/>
              </a:lnSpc>
            </a:pPr>
            <a:r>
              <a:rPr lang="en-US" sz="1800" dirty="0">
                <a:solidFill>
                  <a:srgbClr val="000000"/>
                </a:solidFill>
              </a:rPr>
              <a:t>Public Sector - Fire Departments</a:t>
            </a:r>
          </a:p>
          <a:p>
            <a:pPr lvl="1">
              <a:lnSpc>
                <a:spcPct val="70000"/>
              </a:lnSpc>
            </a:pPr>
            <a:r>
              <a:rPr lang="en-US" sz="1800" dirty="0">
                <a:solidFill>
                  <a:srgbClr val="000000"/>
                </a:solidFill>
              </a:rPr>
              <a:t>Public Sector - Stand Alone EMS Departments</a:t>
            </a:r>
          </a:p>
          <a:p>
            <a:pPr lvl="1">
              <a:lnSpc>
                <a:spcPct val="70000"/>
              </a:lnSpc>
            </a:pPr>
            <a:r>
              <a:rPr lang="en-US" sz="1800" dirty="0">
                <a:solidFill>
                  <a:srgbClr val="000000"/>
                </a:solidFill>
              </a:rPr>
              <a:t>Private Sector EMS</a:t>
            </a:r>
          </a:p>
          <a:p>
            <a:pPr lvl="1">
              <a:lnSpc>
                <a:spcPct val="70000"/>
              </a:lnSpc>
            </a:pPr>
            <a:r>
              <a:rPr lang="en-US" sz="1800" dirty="0">
                <a:solidFill>
                  <a:srgbClr val="000000"/>
                </a:solidFill>
              </a:rPr>
              <a:t>Hospital Based EMS</a:t>
            </a:r>
          </a:p>
          <a:p>
            <a:pPr>
              <a:lnSpc>
                <a:spcPct val="70000"/>
              </a:lnSpc>
            </a:pPr>
            <a:r>
              <a:rPr lang="en-US" sz="1800" dirty="0">
                <a:solidFill>
                  <a:srgbClr val="000000"/>
                </a:solidFill>
              </a:rPr>
              <a:t>Jobs</a:t>
            </a:r>
          </a:p>
          <a:p>
            <a:pPr lvl="1">
              <a:lnSpc>
                <a:spcPct val="70000"/>
              </a:lnSpc>
            </a:pPr>
            <a:r>
              <a:rPr lang="en-US" sz="1800" dirty="0">
                <a:solidFill>
                  <a:srgbClr val="000000"/>
                </a:solidFill>
              </a:rPr>
              <a:t>Paramedics and EMTs (ASPs)</a:t>
            </a:r>
          </a:p>
          <a:p>
            <a:pPr lvl="1">
              <a:lnSpc>
                <a:spcPct val="70000"/>
              </a:lnSpc>
            </a:pPr>
            <a:r>
              <a:rPr lang="en-US" sz="1800" dirty="0">
                <a:solidFill>
                  <a:srgbClr val="000000"/>
                </a:solidFill>
              </a:rPr>
              <a:t>Supervisors</a:t>
            </a:r>
          </a:p>
          <a:p>
            <a:pPr lvl="1">
              <a:lnSpc>
                <a:spcPct val="70000"/>
              </a:lnSpc>
            </a:pPr>
            <a:r>
              <a:rPr lang="en-US" sz="1800" dirty="0">
                <a:solidFill>
                  <a:srgbClr val="000000"/>
                </a:solidFill>
              </a:rPr>
              <a:t>Managers</a:t>
            </a:r>
          </a:p>
          <a:p>
            <a:pPr lvl="1">
              <a:lnSpc>
                <a:spcPct val="70000"/>
              </a:lnSpc>
            </a:pPr>
            <a:r>
              <a:rPr lang="en-US" sz="1800" dirty="0">
                <a:solidFill>
                  <a:srgbClr val="000000"/>
                </a:solidFill>
              </a:rPr>
              <a:t>Executives</a:t>
            </a:r>
          </a:p>
          <a:p>
            <a:pPr>
              <a:lnSpc>
                <a:spcPct val="70000"/>
              </a:lnSpc>
            </a:pPr>
            <a:endParaRPr lang="en-US" sz="1600" dirty="0">
              <a:solidFill>
                <a:srgbClr val="000000"/>
              </a:solidFill>
            </a:endParaRPr>
          </a:p>
        </p:txBody>
      </p:sp>
    </p:spTree>
    <p:extLst>
      <p:ext uri="{BB962C8B-B14F-4D97-AF65-F5344CB8AC3E}">
        <p14:creationId xmlns:p14="http://schemas.microsoft.com/office/powerpoint/2010/main" val="1331661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963877"/>
            <a:ext cx="3494362" cy="4930246"/>
          </a:xfrm>
        </p:spPr>
        <p:txBody>
          <a:bodyPr>
            <a:normAutofit/>
          </a:bodyPr>
          <a:lstStyle/>
          <a:p>
            <a:pPr algn="r"/>
            <a:r>
              <a:rPr lang="en-US">
                <a:solidFill>
                  <a:schemeClr val="accent1"/>
                </a:solidFill>
              </a:rPr>
              <a:t>Multi-Prong Approach of Applied Research</a:t>
            </a:r>
          </a:p>
        </p:txBody>
      </p:sp>
      <p:sp>
        <p:nvSpPr>
          <p:cNvPr id="3" name="Content Placeholder 2"/>
          <p:cNvSpPr>
            <a:spLocks noGrp="1"/>
          </p:cNvSpPr>
          <p:nvPr>
            <p:ph idx="1"/>
          </p:nvPr>
        </p:nvSpPr>
        <p:spPr>
          <a:xfrm>
            <a:off x="4976031" y="963877"/>
            <a:ext cx="6377769" cy="4930246"/>
          </a:xfrm>
        </p:spPr>
        <p:txBody>
          <a:bodyPr anchor="ctr">
            <a:normAutofit/>
          </a:bodyPr>
          <a:lstStyle/>
          <a:p>
            <a:pPr marL="385754" indent="-385754">
              <a:buFont typeface="+mj-lt"/>
              <a:buAutoNum type="arabicPeriod"/>
            </a:pPr>
            <a:r>
              <a:rPr lang="en-US" sz="2400" dirty="0"/>
              <a:t>Entry Level Selection and Testing</a:t>
            </a:r>
          </a:p>
          <a:p>
            <a:pPr marL="728645" lvl="1" indent="-385754">
              <a:buFont typeface="+mj-lt"/>
              <a:buAutoNum type="arabicPeriod"/>
            </a:pPr>
            <a:r>
              <a:rPr lang="en-US" dirty="0"/>
              <a:t>Personality Assessment</a:t>
            </a:r>
          </a:p>
          <a:p>
            <a:pPr marL="728645" lvl="1" indent="-385754">
              <a:buFont typeface="+mj-lt"/>
              <a:buAutoNum type="arabicPeriod"/>
            </a:pPr>
            <a:r>
              <a:rPr lang="en-US" dirty="0"/>
              <a:t>PATs</a:t>
            </a:r>
          </a:p>
          <a:p>
            <a:pPr marL="728645" lvl="1" indent="-385754">
              <a:buFont typeface="+mj-lt"/>
              <a:buAutoNum type="arabicPeriod"/>
            </a:pPr>
            <a:r>
              <a:rPr lang="en-US" dirty="0"/>
              <a:t>Testing for Potential CWBs</a:t>
            </a:r>
          </a:p>
          <a:p>
            <a:pPr marL="385754" indent="-385754">
              <a:buFont typeface="+mj-lt"/>
              <a:buAutoNum type="arabicPeriod"/>
            </a:pPr>
            <a:r>
              <a:rPr lang="en-US" sz="2400" dirty="0"/>
              <a:t>Improving Leadership	</a:t>
            </a:r>
          </a:p>
          <a:p>
            <a:pPr marL="685783" lvl="1" indent="-342892">
              <a:buFont typeface="+mj-lt"/>
              <a:buAutoNum type="arabicPeriod"/>
            </a:pPr>
            <a:r>
              <a:rPr lang="en-US" dirty="0"/>
              <a:t>Through Competency Models</a:t>
            </a:r>
          </a:p>
          <a:p>
            <a:pPr marL="685783" lvl="1" indent="-342892">
              <a:buFont typeface="+mj-lt"/>
              <a:buAutoNum type="arabicPeriod"/>
            </a:pPr>
            <a:r>
              <a:rPr lang="en-US" dirty="0"/>
              <a:t>Certification and Credentialing</a:t>
            </a:r>
          </a:p>
          <a:p>
            <a:pPr marL="385754" indent="-385754">
              <a:buFont typeface="+mj-lt"/>
              <a:buAutoNum type="arabicPeriod"/>
            </a:pPr>
            <a:r>
              <a:rPr lang="en-US" sz="2400" dirty="0"/>
              <a:t>Surveying Attitudes and Engagement***</a:t>
            </a:r>
          </a:p>
          <a:p>
            <a:pPr marL="728645" lvl="1" indent="-385754">
              <a:buFont typeface="+mj-lt"/>
              <a:buAutoNum type="arabicPeriod"/>
            </a:pPr>
            <a:endParaRPr lang="en-US"/>
          </a:p>
        </p:txBody>
      </p:sp>
    </p:spTree>
    <p:extLst>
      <p:ext uri="{BB962C8B-B14F-4D97-AF65-F5344CB8AC3E}">
        <p14:creationId xmlns:p14="http://schemas.microsoft.com/office/powerpoint/2010/main" val="1341887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Freeform 6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Content Placeholder 5" descr="A close up of a persons face&#10;&#10;Description generated with high confidence"/>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29349" y="2225464"/>
            <a:ext cx="3661831" cy="2427270"/>
          </a:xfrm>
          <a:prstGeom prst="rect">
            <a:avLst/>
          </a:prstGeom>
        </p:spPr>
      </p:pic>
      <p:sp>
        <p:nvSpPr>
          <p:cNvPr id="2" name="Title 1"/>
          <p:cNvSpPr>
            <a:spLocks noGrp="1"/>
          </p:cNvSpPr>
          <p:nvPr>
            <p:ph type="title"/>
          </p:nvPr>
        </p:nvSpPr>
        <p:spPr>
          <a:xfrm>
            <a:off x="6094105" y="802955"/>
            <a:ext cx="4977976" cy="1454051"/>
          </a:xfrm>
        </p:spPr>
        <p:txBody>
          <a:bodyPr vert="horz" lIns="91440" tIns="45720" rIns="91440" bIns="45720" rtlCol="0" anchor="ctr">
            <a:normAutofit/>
          </a:bodyPr>
          <a:lstStyle/>
          <a:p>
            <a:r>
              <a:rPr lang="en-US" kern="1200">
                <a:solidFill>
                  <a:srgbClr val="000000"/>
                </a:solidFill>
                <a:latin typeface="+mj-lt"/>
                <a:ea typeface="+mj-ea"/>
                <a:cs typeface="+mj-cs"/>
              </a:rPr>
              <a:t>Taking the Pulse</a:t>
            </a:r>
          </a:p>
        </p:txBody>
      </p:sp>
      <p:sp>
        <p:nvSpPr>
          <p:cNvPr id="4" name="Content Placeholder 3"/>
          <p:cNvSpPr>
            <a:spLocks noGrp="1"/>
          </p:cNvSpPr>
          <p:nvPr>
            <p:ph sz="half" idx="1"/>
          </p:nvPr>
        </p:nvSpPr>
        <p:spPr>
          <a:xfrm>
            <a:off x="6090574" y="2421682"/>
            <a:ext cx="4977578" cy="3639289"/>
          </a:xfrm>
        </p:spPr>
        <p:txBody>
          <a:bodyPr vert="horz" lIns="91440" tIns="45720" rIns="91440" bIns="45720" rtlCol="0" anchor="ctr">
            <a:normAutofit/>
          </a:bodyPr>
          <a:lstStyle/>
          <a:p>
            <a:r>
              <a:rPr lang="en-US" dirty="0">
                <a:solidFill>
                  <a:srgbClr val="000000"/>
                </a:solidFill>
              </a:rPr>
              <a:t>If we want to know if a body, person or organization, is healthy, a basic step is taking a pulse, a measurement. In this case, we take the pulse of the organization by conducting an attitude survey. </a:t>
            </a:r>
          </a:p>
        </p:txBody>
      </p:sp>
    </p:spTree>
    <p:extLst>
      <p:ext uri="{BB962C8B-B14F-4D97-AF65-F5344CB8AC3E}">
        <p14:creationId xmlns:p14="http://schemas.microsoft.com/office/powerpoint/2010/main" val="2188334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7513" y="0"/>
            <a:ext cx="12584114" cy="6853238"/>
            <a:chOff x="-417513" y="0"/>
            <a:chExt cx="12584114" cy="6853238"/>
          </a:xfrm>
        </p:grpSpPr>
        <p:sp>
          <p:nvSpPr>
            <p:cNvPr id="11" name="Freeform 5">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00144" y="1699589"/>
            <a:ext cx="3674476" cy="3470421"/>
            <a:chOff x="697883" y="1816768"/>
            <a:chExt cx="3674476" cy="3470421"/>
          </a:xfrm>
        </p:grpSpPr>
        <p:sp>
          <p:nvSpPr>
            <p:cNvPr id="34" name="Rectangle 33">
              <a:extLst/>
            </p:cNvPr>
            <p:cNvSpPr/>
            <p:nvPr>
              <p:extLst>
                <p:ext uri="{386F3935-93C4-4BCD-93E2-E3B085C9AB24}">
                  <p16:designElem xmlns:p16="http://schemas.microsoft.com/office/powerpoint/2015/main" xmlns=""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p:cNvPr>
            <p:cNvSpPr/>
            <p:nvPr>
              <p:extLst>
                <p:ext uri="{386F3935-93C4-4BCD-93E2-E3B085C9AB24}">
                  <p16:designElem xmlns:p16="http://schemas.microsoft.com/office/powerpoint/2015/main" xmlns=""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p:cNvPr>
            <p:cNvSpPr/>
            <p:nvPr>
              <p:extLst>
                <p:ext uri="{386F3935-93C4-4BCD-93E2-E3B085C9AB24}">
                  <p16:designElem xmlns:p16="http://schemas.microsoft.com/office/powerpoint/2015/main" xmlns=""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904877" y="2415322"/>
            <a:ext cx="3451730" cy="2399869"/>
          </a:xfrm>
        </p:spPr>
        <p:txBody>
          <a:bodyPr>
            <a:normAutofit/>
          </a:bodyPr>
          <a:lstStyle/>
          <a:p>
            <a:r>
              <a:rPr lang="en-US" sz="4000">
                <a:solidFill>
                  <a:srgbClr val="FFFFFF"/>
                </a:solidFill>
              </a:rPr>
              <a:t>Abstract</a:t>
            </a:r>
          </a:p>
        </p:txBody>
      </p:sp>
      <p:sp>
        <p:nvSpPr>
          <p:cNvPr id="3" name="Content Placeholder 2"/>
          <p:cNvSpPr>
            <a:spLocks noGrp="1"/>
          </p:cNvSpPr>
          <p:nvPr>
            <p:ph idx="1"/>
          </p:nvPr>
        </p:nvSpPr>
        <p:spPr>
          <a:xfrm>
            <a:off x="5120640" y="804672"/>
            <a:ext cx="6281928" cy="5248656"/>
          </a:xfrm>
        </p:spPr>
        <p:txBody>
          <a:bodyPr anchor="ctr">
            <a:normAutofit/>
          </a:bodyPr>
          <a:lstStyle/>
          <a:p>
            <a:r>
              <a:rPr lang="en-US" i="1" dirty="0"/>
              <a:t>Results from aggregated attitude survey data involving public safety jobs will be presented. In addition, we will use the results to investigate and illustrate the problems with driver analysis. If not driver analysis, what then? We will present an alternative approach to interpreting results from attitude surveys.</a:t>
            </a:r>
            <a:endParaRPr lang="en-US" dirty="0"/>
          </a:p>
        </p:txBody>
      </p:sp>
    </p:spTree>
    <p:extLst>
      <p:ext uri="{BB962C8B-B14F-4D97-AF65-F5344CB8AC3E}">
        <p14:creationId xmlns:p14="http://schemas.microsoft.com/office/powerpoint/2010/main" val="42392171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701</TotalTime>
  <Words>1200</Words>
  <Application>Microsoft Office PowerPoint</Application>
  <PresentationFormat>Widescreen</PresentationFormat>
  <Paragraphs>244</Paragraphs>
  <Slides>29</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29</vt:i4>
      </vt:variant>
    </vt:vector>
  </HeadingPairs>
  <TitlesOfParts>
    <vt:vector size="34" baseType="lpstr">
      <vt:lpstr>Arial</vt:lpstr>
      <vt:lpstr>Calibri</vt:lpstr>
      <vt:lpstr>Calibri Light</vt:lpstr>
      <vt:lpstr>Office Theme</vt:lpstr>
      <vt:lpstr>1_Office Theme</vt:lpstr>
      <vt:lpstr>Driving a Public Safety Attitude Survey: Taking the Pulse of Your Organization</vt:lpstr>
      <vt:lpstr>Dennis Doverspike, Doverspike Consulting LLC</vt:lpstr>
      <vt:lpstr>Catalina Flores</vt:lpstr>
      <vt:lpstr>Ketaki Sodhi</vt:lpstr>
      <vt:lpstr>Avesta, Greg Lawton, Partner</vt:lpstr>
      <vt:lpstr>Problem –General</vt:lpstr>
      <vt:lpstr>Multi-Prong Approach of Applied Research</vt:lpstr>
      <vt:lpstr>Taking the Pulse</vt:lpstr>
      <vt:lpstr>Abstract</vt:lpstr>
      <vt:lpstr>STATE OF SURVEY PRACTICE</vt:lpstr>
      <vt:lpstr>SEEDS OF MY DISSATISFACTION</vt:lpstr>
      <vt:lpstr>Survey Key Driver Analysis: Are We Driving Down the Right Road?</vt:lpstr>
      <vt:lpstr>Cucina et al.</vt:lpstr>
      <vt:lpstr>Putka</vt:lpstr>
      <vt:lpstr>CAN DRIVER ANALYSIS BE USEFUL?</vt:lpstr>
      <vt:lpstr>Study of EMS Employees (514 across orgs)</vt:lpstr>
      <vt:lpstr>Highest Correlations</vt:lpstr>
      <vt:lpstr>Regression Results– Turnover</vt:lpstr>
      <vt:lpstr>Regression Results– Turnover</vt:lpstr>
      <vt:lpstr>Regression Results– Engagement</vt:lpstr>
      <vt:lpstr>Regression Results– Engagement</vt:lpstr>
      <vt:lpstr>Overall Results</vt:lpstr>
      <vt:lpstr>Results</vt:lpstr>
      <vt:lpstr>IF NOT DRIVER ANALYSIS – WHAT THEN</vt:lpstr>
      <vt:lpstr>What Then</vt:lpstr>
      <vt:lpstr>Organizational Pantheon</vt:lpstr>
      <vt:lpstr>Personal Observation or Reflection</vt:lpstr>
      <vt:lpstr>Use CSI – Common Sense Interpretation</vt:lpstr>
      <vt:lpstr>THE END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Can I Use Competencies?</dc:title>
  <dc:creator>Dennis Doverspike</dc:creator>
  <cp:lastModifiedBy>Ben Porr</cp:lastModifiedBy>
  <cp:revision>48</cp:revision>
  <dcterms:created xsi:type="dcterms:W3CDTF">2017-05-22T03:00:37Z</dcterms:created>
  <dcterms:modified xsi:type="dcterms:W3CDTF">2017-09-19T18:56:04Z</dcterms:modified>
</cp:coreProperties>
</file>