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18" r:id="rId2"/>
  </p:sldMasterIdLst>
  <p:notesMasterIdLst>
    <p:notesMasterId r:id="rId34"/>
  </p:notesMasterIdLst>
  <p:handoutMasterIdLst>
    <p:handoutMasterId r:id="rId35"/>
  </p:handoutMasterIdLst>
  <p:sldIdLst>
    <p:sldId id="291" r:id="rId3"/>
    <p:sldId id="319" r:id="rId4"/>
    <p:sldId id="315" r:id="rId5"/>
    <p:sldId id="317" r:id="rId6"/>
    <p:sldId id="310" r:id="rId7"/>
    <p:sldId id="321" r:id="rId8"/>
    <p:sldId id="292" r:id="rId9"/>
    <p:sldId id="293" r:id="rId10"/>
    <p:sldId id="304" r:id="rId11"/>
    <p:sldId id="323" r:id="rId12"/>
    <p:sldId id="340" r:id="rId13"/>
    <p:sldId id="322" r:id="rId14"/>
    <p:sldId id="324" r:id="rId15"/>
    <p:sldId id="297" r:id="rId16"/>
    <p:sldId id="306" r:id="rId17"/>
    <p:sldId id="325" r:id="rId18"/>
    <p:sldId id="326" r:id="rId19"/>
    <p:sldId id="333" r:id="rId20"/>
    <p:sldId id="330" r:id="rId21"/>
    <p:sldId id="301" r:id="rId22"/>
    <p:sldId id="328" r:id="rId23"/>
    <p:sldId id="336" r:id="rId24"/>
    <p:sldId id="332" r:id="rId25"/>
    <p:sldId id="331" r:id="rId26"/>
    <p:sldId id="334" r:id="rId27"/>
    <p:sldId id="335" r:id="rId28"/>
    <p:sldId id="329" r:id="rId29"/>
    <p:sldId id="337" r:id="rId30"/>
    <p:sldId id="339" r:id="rId31"/>
    <p:sldId id="341" r:id="rId32"/>
    <p:sldId id="342" r:id="rId33"/>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339"/>
    <a:srgbClr val="18453B"/>
    <a:srgbClr val="0C533A"/>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08" autoAdjust="0"/>
    <p:restoredTop sz="73420" autoAdjust="0"/>
  </p:normalViewPr>
  <p:slideViewPr>
    <p:cSldViewPr snapToGrid="0" snapToObjects="1" showGuides="1">
      <p:cViewPr varScale="1">
        <p:scale>
          <a:sx n="85" d="100"/>
          <a:sy n="85" d="100"/>
        </p:scale>
        <p:origin x="237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3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96CA93-86DE-469A-A197-56013B77D36F}"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E3FCC474-D50F-4554-8A4E-AD22B8620551}">
      <dgm:prSet phldrT="[Text]"/>
      <dgm:spPr>
        <a:solidFill>
          <a:schemeClr val="accent6"/>
        </a:solidFill>
      </dgm:spPr>
      <dgm:t>
        <a:bodyPr/>
        <a:lstStyle/>
        <a:p>
          <a:r>
            <a:rPr lang="en-US" dirty="0" smtClean="0"/>
            <a:t>Social Identity Concerns</a:t>
          </a:r>
          <a:endParaRPr lang="en-US" dirty="0"/>
        </a:p>
      </dgm:t>
    </dgm:pt>
    <dgm:pt modelId="{69BF9969-CCB6-44F0-B00D-7CDB4FD245F4}" type="parTrans" cxnId="{07B8A9E7-1DF7-4864-A1F2-44F45597FE4B}">
      <dgm:prSet/>
      <dgm:spPr/>
      <dgm:t>
        <a:bodyPr/>
        <a:lstStyle/>
        <a:p>
          <a:endParaRPr lang="en-US"/>
        </a:p>
      </dgm:t>
    </dgm:pt>
    <dgm:pt modelId="{60262D7C-23D8-45FE-AA10-D9B205DCB695}" type="sibTrans" cxnId="{07B8A9E7-1DF7-4864-A1F2-44F45597FE4B}">
      <dgm:prSet/>
      <dgm:spPr/>
      <dgm:t>
        <a:bodyPr/>
        <a:lstStyle/>
        <a:p>
          <a:endParaRPr lang="en-US"/>
        </a:p>
      </dgm:t>
    </dgm:pt>
    <dgm:pt modelId="{9E1472ED-C8CE-4C8B-A883-305137CB094F}">
      <dgm:prSet phldrT="[Text]" custT="1"/>
      <dgm:spPr/>
      <dgm:t>
        <a:bodyPr/>
        <a:lstStyle/>
        <a:p>
          <a:r>
            <a:rPr lang="en-US" sz="2400" dirty="0" smtClean="0"/>
            <a:t>Authenticity</a:t>
          </a:r>
          <a:endParaRPr lang="en-US" sz="2400" dirty="0"/>
        </a:p>
      </dgm:t>
    </dgm:pt>
    <dgm:pt modelId="{71578B3B-DC7C-44ED-9FAA-90A7FD4A5105}" type="parTrans" cxnId="{F51DFB0C-B932-4185-ABAA-D6AB48DF4AF0}">
      <dgm:prSet/>
      <dgm:spPr/>
      <dgm:t>
        <a:bodyPr/>
        <a:lstStyle/>
        <a:p>
          <a:endParaRPr lang="en-US"/>
        </a:p>
      </dgm:t>
    </dgm:pt>
    <dgm:pt modelId="{E4E6A6E0-B210-4069-88E3-A083346AC374}" type="sibTrans" cxnId="{F51DFB0C-B932-4185-ABAA-D6AB48DF4AF0}">
      <dgm:prSet/>
      <dgm:spPr/>
      <dgm:t>
        <a:bodyPr/>
        <a:lstStyle/>
        <a:p>
          <a:endParaRPr lang="en-US"/>
        </a:p>
      </dgm:t>
    </dgm:pt>
    <dgm:pt modelId="{DD79423F-9DBD-4BAD-A97F-67ED288167B5}">
      <dgm:prSet phldrT="[Text]" custT="1"/>
      <dgm:spPr/>
      <dgm:t>
        <a:bodyPr/>
        <a:lstStyle/>
        <a:p>
          <a:r>
            <a:rPr lang="en-US" sz="2400" dirty="0" smtClean="0"/>
            <a:t>Trust/fairness</a:t>
          </a:r>
          <a:endParaRPr lang="en-US" sz="2400" dirty="0"/>
        </a:p>
      </dgm:t>
    </dgm:pt>
    <dgm:pt modelId="{187E2EBC-3CD4-43E3-91FF-E6C643538E77}" type="parTrans" cxnId="{86AFF6C5-65DE-49FC-8719-89E6FE4BF089}">
      <dgm:prSet/>
      <dgm:spPr/>
      <dgm:t>
        <a:bodyPr/>
        <a:lstStyle/>
        <a:p>
          <a:endParaRPr lang="en-US"/>
        </a:p>
      </dgm:t>
    </dgm:pt>
    <dgm:pt modelId="{4524018B-0676-4E62-90BD-7C47E27AE292}" type="sibTrans" cxnId="{86AFF6C5-65DE-49FC-8719-89E6FE4BF089}">
      <dgm:prSet/>
      <dgm:spPr/>
      <dgm:t>
        <a:bodyPr/>
        <a:lstStyle/>
        <a:p>
          <a:endParaRPr lang="en-US"/>
        </a:p>
      </dgm:t>
    </dgm:pt>
    <dgm:pt modelId="{64E3C337-C716-4812-938E-FBBA948D1703}">
      <dgm:prSet phldrT="[Text]" custT="1"/>
      <dgm:spPr/>
      <dgm:t>
        <a:bodyPr/>
        <a:lstStyle/>
        <a:p>
          <a:r>
            <a:rPr lang="en-US" sz="2400" dirty="0" smtClean="0"/>
            <a:t>Belonging</a:t>
          </a:r>
          <a:endParaRPr lang="en-US" sz="2400" dirty="0"/>
        </a:p>
      </dgm:t>
    </dgm:pt>
    <dgm:pt modelId="{732227D5-DCA1-45B8-9ECB-EFAC76E3DE9E}" type="parTrans" cxnId="{E6BE7114-5BC7-4DCA-8236-A83C288F3795}">
      <dgm:prSet/>
      <dgm:spPr/>
      <dgm:t>
        <a:bodyPr/>
        <a:lstStyle/>
        <a:p>
          <a:endParaRPr lang="en-US"/>
        </a:p>
      </dgm:t>
    </dgm:pt>
    <dgm:pt modelId="{BAA7D30B-71A6-4445-85BB-0577A21C2638}" type="sibTrans" cxnId="{E6BE7114-5BC7-4DCA-8236-A83C288F3795}">
      <dgm:prSet/>
      <dgm:spPr/>
      <dgm:t>
        <a:bodyPr/>
        <a:lstStyle/>
        <a:p>
          <a:endParaRPr lang="en-US"/>
        </a:p>
      </dgm:t>
    </dgm:pt>
    <dgm:pt modelId="{3F2FCD05-9617-4AD2-9981-B7356AD2C7D7}">
      <dgm:prSet phldrT="[Text]"/>
      <dgm:spPr>
        <a:solidFill>
          <a:schemeClr val="accent3"/>
        </a:solidFill>
      </dgm:spPr>
      <dgm:t>
        <a:bodyPr/>
        <a:lstStyle/>
        <a:p>
          <a:r>
            <a:rPr lang="en-US" dirty="0" smtClean="0"/>
            <a:t>Identity Contingency Cue</a:t>
          </a:r>
          <a:endParaRPr lang="en-US" dirty="0"/>
        </a:p>
      </dgm:t>
    </dgm:pt>
    <dgm:pt modelId="{CD8BEB68-EBED-49E4-9F87-3554E00A764C}" type="parTrans" cxnId="{008C4DA7-E028-4D40-A869-1222BEC316AF}">
      <dgm:prSet/>
      <dgm:spPr/>
      <dgm:t>
        <a:bodyPr/>
        <a:lstStyle/>
        <a:p>
          <a:endParaRPr lang="en-US"/>
        </a:p>
      </dgm:t>
    </dgm:pt>
    <dgm:pt modelId="{D9A695F0-C947-451A-951F-9C9A029E6539}" type="sibTrans" cxnId="{008C4DA7-E028-4D40-A869-1222BEC316AF}">
      <dgm:prSet/>
      <dgm:spPr/>
      <dgm:t>
        <a:bodyPr/>
        <a:lstStyle/>
        <a:p>
          <a:endParaRPr lang="en-US"/>
        </a:p>
      </dgm:t>
    </dgm:pt>
    <dgm:pt modelId="{03B2FEB5-1598-4A5D-9AE8-0206A4C93918}">
      <dgm:prSet phldrT="[Text]" custT="1"/>
      <dgm:spPr/>
      <dgm:t>
        <a:bodyPr/>
        <a:lstStyle/>
        <a:p>
          <a:r>
            <a:rPr lang="en-US" sz="2400" dirty="0" smtClean="0"/>
            <a:t>Make identity salient</a:t>
          </a:r>
          <a:endParaRPr lang="en-US" sz="2400" dirty="0"/>
        </a:p>
      </dgm:t>
    </dgm:pt>
    <dgm:pt modelId="{0C1B97C8-8796-4250-8AC8-A0663C5C3BDD}" type="parTrans" cxnId="{24100168-4395-4B80-ADC6-6A3B873EED47}">
      <dgm:prSet/>
      <dgm:spPr/>
      <dgm:t>
        <a:bodyPr/>
        <a:lstStyle/>
        <a:p>
          <a:endParaRPr lang="en-US"/>
        </a:p>
      </dgm:t>
    </dgm:pt>
    <dgm:pt modelId="{2DF3D517-1495-477C-96C3-EA8CFA8789E8}" type="sibTrans" cxnId="{24100168-4395-4B80-ADC6-6A3B873EED47}">
      <dgm:prSet/>
      <dgm:spPr/>
      <dgm:t>
        <a:bodyPr/>
        <a:lstStyle/>
        <a:p>
          <a:endParaRPr lang="en-US"/>
        </a:p>
      </dgm:t>
    </dgm:pt>
    <dgm:pt modelId="{63016D50-C47E-4D2B-A70B-65167D32484D}">
      <dgm:prSet phldrT="[Text]" custT="1"/>
      <dgm:spPr/>
      <dgm:t>
        <a:bodyPr/>
        <a:lstStyle/>
        <a:p>
          <a:r>
            <a:rPr lang="en-US" sz="2400" dirty="0" smtClean="0"/>
            <a:t>Make stereotype salient</a:t>
          </a:r>
          <a:endParaRPr lang="en-US" sz="2400" dirty="0"/>
        </a:p>
      </dgm:t>
    </dgm:pt>
    <dgm:pt modelId="{3A25EC6D-72C0-4526-893C-203642EBB661}" type="parTrans" cxnId="{7F131C3B-79B6-46AA-87F1-6D2B7193FA03}">
      <dgm:prSet/>
      <dgm:spPr/>
      <dgm:t>
        <a:bodyPr/>
        <a:lstStyle/>
        <a:p>
          <a:endParaRPr lang="en-US"/>
        </a:p>
      </dgm:t>
    </dgm:pt>
    <dgm:pt modelId="{AC6D9CDA-8C11-4C3E-B32C-2F4151FC2E36}" type="sibTrans" cxnId="{7F131C3B-79B6-46AA-87F1-6D2B7193FA03}">
      <dgm:prSet/>
      <dgm:spPr/>
      <dgm:t>
        <a:bodyPr/>
        <a:lstStyle/>
        <a:p>
          <a:endParaRPr lang="en-US"/>
        </a:p>
      </dgm:t>
    </dgm:pt>
    <dgm:pt modelId="{1E705C14-3EB3-4869-958F-597B79532CC0}">
      <dgm:prSet phldrT="[Text]" custT="1"/>
      <dgm:spPr/>
      <dgm:t>
        <a:bodyPr/>
        <a:lstStyle/>
        <a:p>
          <a:r>
            <a:rPr lang="en-US" sz="1800" dirty="0" smtClean="0"/>
            <a:t>Stereotype confirmation concerns (stereotype threat)</a:t>
          </a:r>
          <a:endParaRPr lang="en-US" sz="1800" dirty="0"/>
        </a:p>
      </dgm:t>
    </dgm:pt>
    <dgm:pt modelId="{7DD0CE94-C960-452E-8838-D3701F9FDAE8}" type="parTrans" cxnId="{5B357784-7336-4C1C-A2C9-31247135FF46}">
      <dgm:prSet/>
      <dgm:spPr/>
      <dgm:t>
        <a:bodyPr/>
        <a:lstStyle/>
        <a:p>
          <a:endParaRPr lang="en-US"/>
        </a:p>
      </dgm:t>
    </dgm:pt>
    <dgm:pt modelId="{CF0E3D0C-9EB4-45EC-8C07-61F7E08DA29B}" type="sibTrans" cxnId="{5B357784-7336-4C1C-A2C9-31247135FF46}">
      <dgm:prSet/>
      <dgm:spPr/>
      <dgm:t>
        <a:bodyPr/>
        <a:lstStyle/>
        <a:p>
          <a:endParaRPr lang="en-US"/>
        </a:p>
      </dgm:t>
    </dgm:pt>
    <dgm:pt modelId="{D6993E5A-C7B9-4328-BEA5-450BE682D241}">
      <dgm:prSet phldrT="[Text]"/>
      <dgm:spPr>
        <a:solidFill>
          <a:schemeClr val="tx1"/>
        </a:solidFill>
      </dgm:spPr>
      <dgm:t>
        <a:bodyPr/>
        <a:lstStyle/>
        <a:p>
          <a:r>
            <a:rPr lang="en-US" dirty="0" smtClean="0"/>
            <a:t>Signal</a:t>
          </a:r>
          <a:endParaRPr lang="en-US" dirty="0"/>
        </a:p>
      </dgm:t>
    </dgm:pt>
    <dgm:pt modelId="{AB144322-B9A8-46C8-B0D0-D32032A67DF3}" type="parTrans" cxnId="{0FC87763-7017-4A8A-AFAD-AB05D960938F}">
      <dgm:prSet/>
      <dgm:spPr/>
      <dgm:t>
        <a:bodyPr/>
        <a:lstStyle/>
        <a:p>
          <a:endParaRPr lang="en-US"/>
        </a:p>
      </dgm:t>
    </dgm:pt>
    <dgm:pt modelId="{8EB9E89D-75FD-46CC-B31B-066A3497A085}" type="sibTrans" cxnId="{0FC87763-7017-4A8A-AFAD-AB05D960938F}">
      <dgm:prSet/>
      <dgm:spPr/>
      <dgm:t>
        <a:bodyPr/>
        <a:lstStyle/>
        <a:p>
          <a:endParaRPr lang="en-US"/>
        </a:p>
      </dgm:t>
    </dgm:pt>
    <dgm:pt modelId="{A02D4340-3736-47F5-B0C3-E797F4B42BFD}">
      <dgm:prSet phldrT="[Text]"/>
      <dgm:spPr>
        <a:solidFill>
          <a:schemeClr val="accent2">
            <a:lumMod val="60000"/>
            <a:lumOff val="40000"/>
            <a:alpha val="90000"/>
          </a:schemeClr>
        </a:solidFill>
      </dgm:spPr>
      <dgm:t>
        <a:bodyPr/>
        <a:lstStyle/>
        <a:p>
          <a:r>
            <a:rPr lang="en-US" dirty="0" smtClean="0"/>
            <a:t>Identity Threat </a:t>
          </a:r>
          <a:endParaRPr lang="en-US" dirty="0"/>
        </a:p>
      </dgm:t>
    </dgm:pt>
    <dgm:pt modelId="{B55DD1B8-EB92-4436-9F8A-D793D0884BD3}" type="parTrans" cxnId="{E693E4B3-7497-46AD-A353-DF931E2DDF71}">
      <dgm:prSet/>
      <dgm:spPr/>
      <dgm:t>
        <a:bodyPr/>
        <a:lstStyle/>
        <a:p>
          <a:endParaRPr lang="en-US"/>
        </a:p>
      </dgm:t>
    </dgm:pt>
    <dgm:pt modelId="{42F2FEB6-2273-4696-A4E0-8DEA22D0AED9}" type="sibTrans" cxnId="{E693E4B3-7497-46AD-A353-DF931E2DDF71}">
      <dgm:prSet/>
      <dgm:spPr/>
      <dgm:t>
        <a:bodyPr/>
        <a:lstStyle/>
        <a:p>
          <a:endParaRPr lang="en-US"/>
        </a:p>
      </dgm:t>
    </dgm:pt>
    <dgm:pt modelId="{787EDFF4-D11F-4124-9428-F2C55AE13245}">
      <dgm:prSet phldrT="[Text]"/>
      <dgm:spPr>
        <a:solidFill>
          <a:schemeClr val="accent1">
            <a:lumMod val="60000"/>
            <a:lumOff val="40000"/>
            <a:alpha val="90000"/>
          </a:schemeClr>
        </a:solidFill>
      </dgm:spPr>
      <dgm:t>
        <a:bodyPr/>
        <a:lstStyle/>
        <a:p>
          <a:r>
            <a:rPr lang="en-US" dirty="0" smtClean="0"/>
            <a:t>Identity Safety</a:t>
          </a:r>
          <a:endParaRPr lang="en-US" dirty="0"/>
        </a:p>
      </dgm:t>
    </dgm:pt>
    <dgm:pt modelId="{9629A2D4-8130-482C-B4AE-333A76AEBB9B}" type="parTrans" cxnId="{2375EAD3-F7BB-4305-BA7F-13560E93C0CA}">
      <dgm:prSet/>
      <dgm:spPr/>
      <dgm:t>
        <a:bodyPr/>
        <a:lstStyle/>
        <a:p>
          <a:endParaRPr lang="en-US"/>
        </a:p>
      </dgm:t>
    </dgm:pt>
    <dgm:pt modelId="{1233533C-CAD9-4070-9DF3-288F2BB18036}" type="sibTrans" cxnId="{2375EAD3-F7BB-4305-BA7F-13560E93C0CA}">
      <dgm:prSet/>
      <dgm:spPr/>
      <dgm:t>
        <a:bodyPr/>
        <a:lstStyle/>
        <a:p>
          <a:endParaRPr lang="en-US"/>
        </a:p>
      </dgm:t>
    </dgm:pt>
    <dgm:pt modelId="{751FB4FF-E707-4356-B06D-498006279750}" type="pres">
      <dgm:prSet presAssocID="{6C96CA93-86DE-469A-A197-56013B77D36F}" presName="diagram" presStyleCnt="0">
        <dgm:presLayoutVars>
          <dgm:chPref val="1"/>
          <dgm:dir/>
          <dgm:animOne val="branch"/>
          <dgm:animLvl val="lvl"/>
          <dgm:resizeHandles/>
        </dgm:presLayoutVars>
      </dgm:prSet>
      <dgm:spPr/>
      <dgm:t>
        <a:bodyPr/>
        <a:lstStyle/>
        <a:p>
          <a:endParaRPr lang="en-US"/>
        </a:p>
      </dgm:t>
    </dgm:pt>
    <dgm:pt modelId="{717F4DF0-53C0-4634-BC6B-F3C2B9CB7B88}" type="pres">
      <dgm:prSet presAssocID="{3F2FCD05-9617-4AD2-9981-B7356AD2C7D7}" presName="root" presStyleCnt="0"/>
      <dgm:spPr/>
    </dgm:pt>
    <dgm:pt modelId="{1A7D8242-6FAC-4451-9582-4EABF5ECD269}" type="pres">
      <dgm:prSet presAssocID="{3F2FCD05-9617-4AD2-9981-B7356AD2C7D7}" presName="rootComposite" presStyleCnt="0"/>
      <dgm:spPr/>
    </dgm:pt>
    <dgm:pt modelId="{F6A097B4-8606-4263-9EB5-1DCB7334D0D9}" type="pres">
      <dgm:prSet presAssocID="{3F2FCD05-9617-4AD2-9981-B7356AD2C7D7}" presName="rootText" presStyleLbl="node1" presStyleIdx="0" presStyleCnt="3"/>
      <dgm:spPr/>
      <dgm:t>
        <a:bodyPr/>
        <a:lstStyle/>
        <a:p>
          <a:endParaRPr lang="en-US"/>
        </a:p>
      </dgm:t>
    </dgm:pt>
    <dgm:pt modelId="{0790CDE8-CC31-4F03-9A66-B6D4C653EE91}" type="pres">
      <dgm:prSet presAssocID="{3F2FCD05-9617-4AD2-9981-B7356AD2C7D7}" presName="rootConnector" presStyleLbl="node1" presStyleIdx="0" presStyleCnt="3"/>
      <dgm:spPr/>
      <dgm:t>
        <a:bodyPr/>
        <a:lstStyle/>
        <a:p>
          <a:endParaRPr lang="en-US"/>
        </a:p>
      </dgm:t>
    </dgm:pt>
    <dgm:pt modelId="{D2D4C7B8-350F-416C-9122-A03AE99A9BBE}" type="pres">
      <dgm:prSet presAssocID="{3F2FCD05-9617-4AD2-9981-B7356AD2C7D7}" presName="childShape" presStyleCnt="0"/>
      <dgm:spPr/>
    </dgm:pt>
    <dgm:pt modelId="{F775080B-8D3B-4DC2-A727-0D2B7A318DD7}" type="pres">
      <dgm:prSet presAssocID="{0C1B97C8-8796-4250-8AC8-A0663C5C3BDD}" presName="Name13" presStyleLbl="parChTrans1D2" presStyleIdx="0" presStyleCnt="8"/>
      <dgm:spPr/>
      <dgm:t>
        <a:bodyPr/>
        <a:lstStyle/>
        <a:p>
          <a:endParaRPr lang="en-US"/>
        </a:p>
      </dgm:t>
    </dgm:pt>
    <dgm:pt modelId="{B10BAEDB-2C1D-44AD-945F-7637838CE1A2}" type="pres">
      <dgm:prSet presAssocID="{03B2FEB5-1598-4A5D-9AE8-0206A4C93918}" presName="childText" presStyleLbl="bgAcc1" presStyleIdx="0" presStyleCnt="8">
        <dgm:presLayoutVars>
          <dgm:bulletEnabled val="1"/>
        </dgm:presLayoutVars>
      </dgm:prSet>
      <dgm:spPr/>
      <dgm:t>
        <a:bodyPr/>
        <a:lstStyle/>
        <a:p>
          <a:endParaRPr lang="en-US"/>
        </a:p>
      </dgm:t>
    </dgm:pt>
    <dgm:pt modelId="{72A873F8-FD2D-4FE4-B873-4DE9E61A5593}" type="pres">
      <dgm:prSet presAssocID="{3A25EC6D-72C0-4526-893C-203642EBB661}" presName="Name13" presStyleLbl="parChTrans1D2" presStyleIdx="1" presStyleCnt="8"/>
      <dgm:spPr/>
      <dgm:t>
        <a:bodyPr/>
        <a:lstStyle/>
        <a:p>
          <a:endParaRPr lang="en-US"/>
        </a:p>
      </dgm:t>
    </dgm:pt>
    <dgm:pt modelId="{1D41CA5B-A0A2-41D8-9CF1-10931B92D9D0}" type="pres">
      <dgm:prSet presAssocID="{63016D50-C47E-4D2B-A70B-65167D32484D}" presName="childText" presStyleLbl="bgAcc1" presStyleIdx="1" presStyleCnt="8">
        <dgm:presLayoutVars>
          <dgm:bulletEnabled val="1"/>
        </dgm:presLayoutVars>
      </dgm:prSet>
      <dgm:spPr/>
      <dgm:t>
        <a:bodyPr/>
        <a:lstStyle/>
        <a:p>
          <a:endParaRPr lang="en-US"/>
        </a:p>
      </dgm:t>
    </dgm:pt>
    <dgm:pt modelId="{E5BAFEEC-9B92-44FF-91A9-8223E77D7E3B}" type="pres">
      <dgm:prSet presAssocID="{E3FCC474-D50F-4554-8A4E-AD22B8620551}" presName="root" presStyleCnt="0"/>
      <dgm:spPr/>
    </dgm:pt>
    <dgm:pt modelId="{08130517-F55C-40CA-BB7A-501610A6B280}" type="pres">
      <dgm:prSet presAssocID="{E3FCC474-D50F-4554-8A4E-AD22B8620551}" presName="rootComposite" presStyleCnt="0"/>
      <dgm:spPr/>
    </dgm:pt>
    <dgm:pt modelId="{516C7D8A-670A-4C50-AB39-558689B27ECF}" type="pres">
      <dgm:prSet presAssocID="{E3FCC474-D50F-4554-8A4E-AD22B8620551}" presName="rootText" presStyleLbl="node1" presStyleIdx="1" presStyleCnt="3"/>
      <dgm:spPr/>
      <dgm:t>
        <a:bodyPr/>
        <a:lstStyle/>
        <a:p>
          <a:endParaRPr lang="en-US"/>
        </a:p>
      </dgm:t>
    </dgm:pt>
    <dgm:pt modelId="{F6D28A27-9889-49BD-9E77-9F3714504E9F}" type="pres">
      <dgm:prSet presAssocID="{E3FCC474-D50F-4554-8A4E-AD22B8620551}" presName="rootConnector" presStyleLbl="node1" presStyleIdx="1" presStyleCnt="3"/>
      <dgm:spPr/>
      <dgm:t>
        <a:bodyPr/>
        <a:lstStyle/>
        <a:p>
          <a:endParaRPr lang="en-US"/>
        </a:p>
      </dgm:t>
    </dgm:pt>
    <dgm:pt modelId="{64C598F0-CFF4-49FA-92EC-4178E8C3B474}" type="pres">
      <dgm:prSet presAssocID="{E3FCC474-D50F-4554-8A4E-AD22B8620551}" presName="childShape" presStyleCnt="0"/>
      <dgm:spPr/>
    </dgm:pt>
    <dgm:pt modelId="{1D379A43-D4EA-47E6-8816-AD854E3B6A91}" type="pres">
      <dgm:prSet presAssocID="{732227D5-DCA1-45B8-9ECB-EFAC76E3DE9E}" presName="Name13" presStyleLbl="parChTrans1D2" presStyleIdx="2" presStyleCnt="8"/>
      <dgm:spPr/>
      <dgm:t>
        <a:bodyPr/>
        <a:lstStyle/>
        <a:p>
          <a:endParaRPr lang="en-US"/>
        </a:p>
      </dgm:t>
    </dgm:pt>
    <dgm:pt modelId="{90644ED1-3678-4B66-8C95-856FB5028CF7}" type="pres">
      <dgm:prSet presAssocID="{64E3C337-C716-4812-938E-FBBA948D1703}" presName="childText" presStyleLbl="bgAcc1" presStyleIdx="2" presStyleCnt="8">
        <dgm:presLayoutVars>
          <dgm:bulletEnabled val="1"/>
        </dgm:presLayoutVars>
      </dgm:prSet>
      <dgm:spPr/>
      <dgm:t>
        <a:bodyPr/>
        <a:lstStyle/>
        <a:p>
          <a:endParaRPr lang="en-US"/>
        </a:p>
      </dgm:t>
    </dgm:pt>
    <dgm:pt modelId="{5E3D98C9-A50A-426D-87A8-402D1D86602E}" type="pres">
      <dgm:prSet presAssocID="{71578B3B-DC7C-44ED-9FAA-90A7FD4A5105}" presName="Name13" presStyleLbl="parChTrans1D2" presStyleIdx="3" presStyleCnt="8"/>
      <dgm:spPr/>
      <dgm:t>
        <a:bodyPr/>
        <a:lstStyle/>
        <a:p>
          <a:endParaRPr lang="en-US"/>
        </a:p>
      </dgm:t>
    </dgm:pt>
    <dgm:pt modelId="{F87791F8-EB38-4B2C-87E3-4F5B028B8739}" type="pres">
      <dgm:prSet presAssocID="{9E1472ED-C8CE-4C8B-A883-305137CB094F}" presName="childText" presStyleLbl="bgAcc1" presStyleIdx="3" presStyleCnt="8">
        <dgm:presLayoutVars>
          <dgm:bulletEnabled val="1"/>
        </dgm:presLayoutVars>
      </dgm:prSet>
      <dgm:spPr/>
      <dgm:t>
        <a:bodyPr/>
        <a:lstStyle/>
        <a:p>
          <a:endParaRPr lang="en-US"/>
        </a:p>
      </dgm:t>
    </dgm:pt>
    <dgm:pt modelId="{E707A20C-8E07-4440-92A4-AE11A4BF83B3}" type="pres">
      <dgm:prSet presAssocID="{187E2EBC-3CD4-43E3-91FF-E6C643538E77}" presName="Name13" presStyleLbl="parChTrans1D2" presStyleIdx="4" presStyleCnt="8"/>
      <dgm:spPr/>
      <dgm:t>
        <a:bodyPr/>
        <a:lstStyle/>
        <a:p>
          <a:endParaRPr lang="en-US"/>
        </a:p>
      </dgm:t>
    </dgm:pt>
    <dgm:pt modelId="{F914CCE3-B31C-4DE6-B5CC-6016D33AF56C}" type="pres">
      <dgm:prSet presAssocID="{DD79423F-9DBD-4BAD-A97F-67ED288167B5}" presName="childText" presStyleLbl="bgAcc1" presStyleIdx="4" presStyleCnt="8" custScaleX="118005">
        <dgm:presLayoutVars>
          <dgm:bulletEnabled val="1"/>
        </dgm:presLayoutVars>
      </dgm:prSet>
      <dgm:spPr/>
      <dgm:t>
        <a:bodyPr/>
        <a:lstStyle/>
        <a:p>
          <a:endParaRPr lang="en-US"/>
        </a:p>
      </dgm:t>
    </dgm:pt>
    <dgm:pt modelId="{D5B51A32-4E71-4DE5-B06A-8C1F1E4A324F}" type="pres">
      <dgm:prSet presAssocID="{7DD0CE94-C960-452E-8838-D3701F9FDAE8}" presName="Name13" presStyleLbl="parChTrans1D2" presStyleIdx="5" presStyleCnt="8"/>
      <dgm:spPr/>
      <dgm:t>
        <a:bodyPr/>
        <a:lstStyle/>
        <a:p>
          <a:endParaRPr lang="en-US"/>
        </a:p>
      </dgm:t>
    </dgm:pt>
    <dgm:pt modelId="{48DD42CC-E18F-4BE1-87C0-795B5FBC2A56}" type="pres">
      <dgm:prSet presAssocID="{1E705C14-3EB3-4869-958F-597B79532CC0}" presName="childText" presStyleLbl="bgAcc1" presStyleIdx="5" presStyleCnt="8" custScaleX="116542" custScaleY="112331">
        <dgm:presLayoutVars>
          <dgm:bulletEnabled val="1"/>
        </dgm:presLayoutVars>
      </dgm:prSet>
      <dgm:spPr/>
      <dgm:t>
        <a:bodyPr/>
        <a:lstStyle/>
        <a:p>
          <a:endParaRPr lang="en-US"/>
        </a:p>
      </dgm:t>
    </dgm:pt>
    <dgm:pt modelId="{9FD418DF-20EB-4CE5-9CFD-5BD5109672D9}" type="pres">
      <dgm:prSet presAssocID="{D6993E5A-C7B9-4328-BEA5-450BE682D241}" presName="root" presStyleCnt="0"/>
      <dgm:spPr/>
    </dgm:pt>
    <dgm:pt modelId="{BEF5B943-23BC-4466-8DF9-834F596A52C8}" type="pres">
      <dgm:prSet presAssocID="{D6993E5A-C7B9-4328-BEA5-450BE682D241}" presName="rootComposite" presStyleCnt="0"/>
      <dgm:spPr/>
    </dgm:pt>
    <dgm:pt modelId="{B15A53B4-1952-41A3-9A64-69A64E8463C8}" type="pres">
      <dgm:prSet presAssocID="{D6993E5A-C7B9-4328-BEA5-450BE682D241}" presName="rootText" presStyleLbl="node1" presStyleIdx="2" presStyleCnt="3"/>
      <dgm:spPr/>
      <dgm:t>
        <a:bodyPr/>
        <a:lstStyle/>
        <a:p>
          <a:endParaRPr lang="en-US"/>
        </a:p>
      </dgm:t>
    </dgm:pt>
    <dgm:pt modelId="{E1D74CC0-98B7-4468-B336-3762AF595D90}" type="pres">
      <dgm:prSet presAssocID="{D6993E5A-C7B9-4328-BEA5-450BE682D241}" presName="rootConnector" presStyleLbl="node1" presStyleIdx="2" presStyleCnt="3"/>
      <dgm:spPr/>
      <dgm:t>
        <a:bodyPr/>
        <a:lstStyle/>
        <a:p>
          <a:endParaRPr lang="en-US"/>
        </a:p>
      </dgm:t>
    </dgm:pt>
    <dgm:pt modelId="{32BD74A0-9F86-49C7-8F68-C649EFF2A4A2}" type="pres">
      <dgm:prSet presAssocID="{D6993E5A-C7B9-4328-BEA5-450BE682D241}" presName="childShape" presStyleCnt="0"/>
      <dgm:spPr/>
    </dgm:pt>
    <dgm:pt modelId="{494D58BA-A401-4BC5-B8D9-0397DD8365C1}" type="pres">
      <dgm:prSet presAssocID="{B55DD1B8-EB92-4436-9F8A-D793D0884BD3}" presName="Name13" presStyleLbl="parChTrans1D2" presStyleIdx="6" presStyleCnt="8"/>
      <dgm:spPr/>
      <dgm:t>
        <a:bodyPr/>
        <a:lstStyle/>
        <a:p>
          <a:endParaRPr lang="en-US"/>
        </a:p>
      </dgm:t>
    </dgm:pt>
    <dgm:pt modelId="{104C1E77-500E-4564-8E5F-B01A118F094F}" type="pres">
      <dgm:prSet presAssocID="{A02D4340-3736-47F5-B0C3-E797F4B42BFD}" presName="childText" presStyleLbl="bgAcc1" presStyleIdx="6" presStyleCnt="8">
        <dgm:presLayoutVars>
          <dgm:bulletEnabled val="1"/>
        </dgm:presLayoutVars>
      </dgm:prSet>
      <dgm:spPr/>
      <dgm:t>
        <a:bodyPr/>
        <a:lstStyle/>
        <a:p>
          <a:endParaRPr lang="en-US"/>
        </a:p>
      </dgm:t>
    </dgm:pt>
    <dgm:pt modelId="{E7443D0C-F9CD-4A21-A701-6FC601EA5120}" type="pres">
      <dgm:prSet presAssocID="{9629A2D4-8130-482C-B4AE-333A76AEBB9B}" presName="Name13" presStyleLbl="parChTrans1D2" presStyleIdx="7" presStyleCnt="8"/>
      <dgm:spPr/>
      <dgm:t>
        <a:bodyPr/>
        <a:lstStyle/>
        <a:p>
          <a:endParaRPr lang="en-US"/>
        </a:p>
      </dgm:t>
    </dgm:pt>
    <dgm:pt modelId="{58C81836-CE28-476D-A2E3-E25E293E59DC}" type="pres">
      <dgm:prSet presAssocID="{787EDFF4-D11F-4124-9428-F2C55AE13245}" presName="childText" presStyleLbl="bgAcc1" presStyleIdx="7" presStyleCnt="8">
        <dgm:presLayoutVars>
          <dgm:bulletEnabled val="1"/>
        </dgm:presLayoutVars>
      </dgm:prSet>
      <dgm:spPr/>
      <dgm:t>
        <a:bodyPr/>
        <a:lstStyle/>
        <a:p>
          <a:endParaRPr lang="en-US"/>
        </a:p>
      </dgm:t>
    </dgm:pt>
  </dgm:ptLst>
  <dgm:cxnLst>
    <dgm:cxn modelId="{0FC87763-7017-4A8A-AFAD-AB05D960938F}" srcId="{6C96CA93-86DE-469A-A197-56013B77D36F}" destId="{D6993E5A-C7B9-4328-BEA5-450BE682D241}" srcOrd="2" destOrd="0" parTransId="{AB144322-B9A8-46C8-B0D0-D32032A67DF3}" sibTransId="{8EB9E89D-75FD-46CC-B31B-066A3497A085}"/>
    <dgm:cxn modelId="{7F131C3B-79B6-46AA-87F1-6D2B7193FA03}" srcId="{3F2FCD05-9617-4AD2-9981-B7356AD2C7D7}" destId="{63016D50-C47E-4D2B-A70B-65167D32484D}" srcOrd="1" destOrd="0" parTransId="{3A25EC6D-72C0-4526-893C-203642EBB661}" sibTransId="{AC6D9CDA-8C11-4C3E-B32C-2F4151FC2E36}"/>
    <dgm:cxn modelId="{2375EAD3-F7BB-4305-BA7F-13560E93C0CA}" srcId="{D6993E5A-C7B9-4328-BEA5-450BE682D241}" destId="{787EDFF4-D11F-4124-9428-F2C55AE13245}" srcOrd="1" destOrd="0" parTransId="{9629A2D4-8130-482C-B4AE-333A76AEBB9B}" sibTransId="{1233533C-CAD9-4070-9DF3-288F2BB18036}"/>
    <dgm:cxn modelId="{3FF7609D-B4A3-4651-B3B5-A958356BBD70}" type="presOf" srcId="{187E2EBC-3CD4-43E3-91FF-E6C643538E77}" destId="{E707A20C-8E07-4440-92A4-AE11A4BF83B3}" srcOrd="0" destOrd="0" presId="urn:microsoft.com/office/officeart/2005/8/layout/hierarchy3"/>
    <dgm:cxn modelId="{C1E09884-129F-4C81-91DB-5B7879564FC2}" type="presOf" srcId="{D6993E5A-C7B9-4328-BEA5-450BE682D241}" destId="{E1D74CC0-98B7-4468-B336-3762AF595D90}" srcOrd="1" destOrd="0" presId="urn:microsoft.com/office/officeart/2005/8/layout/hierarchy3"/>
    <dgm:cxn modelId="{5B357784-7336-4C1C-A2C9-31247135FF46}" srcId="{E3FCC474-D50F-4554-8A4E-AD22B8620551}" destId="{1E705C14-3EB3-4869-958F-597B79532CC0}" srcOrd="3" destOrd="0" parTransId="{7DD0CE94-C960-452E-8838-D3701F9FDAE8}" sibTransId="{CF0E3D0C-9EB4-45EC-8C07-61F7E08DA29B}"/>
    <dgm:cxn modelId="{4419DD21-07DA-4145-A7E0-2BC282E4A6EC}" type="presOf" srcId="{D6993E5A-C7B9-4328-BEA5-450BE682D241}" destId="{B15A53B4-1952-41A3-9A64-69A64E8463C8}" srcOrd="0" destOrd="0" presId="urn:microsoft.com/office/officeart/2005/8/layout/hierarchy3"/>
    <dgm:cxn modelId="{0F503D7F-DB96-4106-B7A2-8959F1099317}" type="presOf" srcId="{1E705C14-3EB3-4869-958F-597B79532CC0}" destId="{48DD42CC-E18F-4BE1-87C0-795B5FBC2A56}" srcOrd="0" destOrd="0" presId="urn:microsoft.com/office/officeart/2005/8/layout/hierarchy3"/>
    <dgm:cxn modelId="{E693E4B3-7497-46AD-A353-DF931E2DDF71}" srcId="{D6993E5A-C7B9-4328-BEA5-450BE682D241}" destId="{A02D4340-3736-47F5-B0C3-E797F4B42BFD}" srcOrd="0" destOrd="0" parTransId="{B55DD1B8-EB92-4436-9F8A-D793D0884BD3}" sibTransId="{42F2FEB6-2273-4696-A4E0-8DEA22D0AED9}"/>
    <dgm:cxn modelId="{579583AE-7804-40C2-A398-C97EA85B636B}" type="presOf" srcId="{9629A2D4-8130-482C-B4AE-333A76AEBB9B}" destId="{E7443D0C-F9CD-4A21-A701-6FC601EA5120}" srcOrd="0" destOrd="0" presId="urn:microsoft.com/office/officeart/2005/8/layout/hierarchy3"/>
    <dgm:cxn modelId="{CAD9370E-17AA-4A34-B4D5-3CCC6F61A049}" type="presOf" srcId="{64E3C337-C716-4812-938E-FBBA948D1703}" destId="{90644ED1-3678-4B66-8C95-856FB5028CF7}" srcOrd="0" destOrd="0" presId="urn:microsoft.com/office/officeart/2005/8/layout/hierarchy3"/>
    <dgm:cxn modelId="{7F7A9299-B41E-4638-A35B-58699F69A75B}" type="presOf" srcId="{3F2FCD05-9617-4AD2-9981-B7356AD2C7D7}" destId="{F6A097B4-8606-4263-9EB5-1DCB7334D0D9}" srcOrd="0" destOrd="0" presId="urn:microsoft.com/office/officeart/2005/8/layout/hierarchy3"/>
    <dgm:cxn modelId="{42F25BC0-7E4A-4FF6-BB2F-F0DEF1D5B16D}" type="presOf" srcId="{A02D4340-3736-47F5-B0C3-E797F4B42BFD}" destId="{104C1E77-500E-4564-8E5F-B01A118F094F}" srcOrd="0" destOrd="0" presId="urn:microsoft.com/office/officeart/2005/8/layout/hierarchy3"/>
    <dgm:cxn modelId="{18427A32-82ED-432E-BDEF-08C79941BB4E}" type="presOf" srcId="{0C1B97C8-8796-4250-8AC8-A0663C5C3BDD}" destId="{F775080B-8D3B-4DC2-A727-0D2B7A318DD7}" srcOrd="0" destOrd="0" presId="urn:microsoft.com/office/officeart/2005/8/layout/hierarchy3"/>
    <dgm:cxn modelId="{7999D329-0152-4999-A4E8-0F202622B20B}" type="presOf" srcId="{71578B3B-DC7C-44ED-9FAA-90A7FD4A5105}" destId="{5E3D98C9-A50A-426D-87A8-402D1D86602E}" srcOrd="0" destOrd="0" presId="urn:microsoft.com/office/officeart/2005/8/layout/hierarchy3"/>
    <dgm:cxn modelId="{EB270203-B318-4646-92F0-D9F4C96FDFA2}" type="presOf" srcId="{732227D5-DCA1-45B8-9ECB-EFAC76E3DE9E}" destId="{1D379A43-D4EA-47E6-8816-AD854E3B6A91}" srcOrd="0" destOrd="0" presId="urn:microsoft.com/office/officeart/2005/8/layout/hierarchy3"/>
    <dgm:cxn modelId="{AD54DDBA-8A6F-48F8-8894-62DF79851982}" type="presOf" srcId="{B55DD1B8-EB92-4436-9F8A-D793D0884BD3}" destId="{494D58BA-A401-4BC5-B8D9-0397DD8365C1}" srcOrd="0" destOrd="0" presId="urn:microsoft.com/office/officeart/2005/8/layout/hierarchy3"/>
    <dgm:cxn modelId="{E6BE7114-5BC7-4DCA-8236-A83C288F3795}" srcId="{E3FCC474-D50F-4554-8A4E-AD22B8620551}" destId="{64E3C337-C716-4812-938E-FBBA948D1703}" srcOrd="0" destOrd="0" parTransId="{732227D5-DCA1-45B8-9ECB-EFAC76E3DE9E}" sibTransId="{BAA7D30B-71A6-4445-85BB-0577A21C2638}"/>
    <dgm:cxn modelId="{F51DFB0C-B932-4185-ABAA-D6AB48DF4AF0}" srcId="{E3FCC474-D50F-4554-8A4E-AD22B8620551}" destId="{9E1472ED-C8CE-4C8B-A883-305137CB094F}" srcOrd="1" destOrd="0" parTransId="{71578B3B-DC7C-44ED-9FAA-90A7FD4A5105}" sibTransId="{E4E6A6E0-B210-4069-88E3-A083346AC374}"/>
    <dgm:cxn modelId="{60CFF51C-7A43-4403-81BD-98A98B68A6C6}" type="presOf" srcId="{9E1472ED-C8CE-4C8B-A883-305137CB094F}" destId="{F87791F8-EB38-4B2C-87E3-4F5B028B8739}" srcOrd="0" destOrd="0" presId="urn:microsoft.com/office/officeart/2005/8/layout/hierarchy3"/>
    <dgm:cxn modelId="{28DE5770-0627-40CC-8C84-B9548879CA6A}" type="presOf" srcId="{63016D50-C47E-4D2B-A70B-65167D32484D}" destId="{1D41CA5B-A0A2-41D8-9CF1-10931B92D9D0}" srcOrd="0" destOrd="0" presId="urn:microsoft.com/office/officeart/2005/8/layout/hierarchy3"/>
    <dgm:cxn modelId="{86AFF6C5-65DE-49FC-8719-89E6FE4BF089}" srcId="{E3FCC474-D50F-4554-8A4E-AD22B8620551}" destId="{DD79423F-9DBD-4BAD-A97F-67ED288167B5}" srcOrd="2" destOrd="0" parTransId="{187E2EBC-3CD4-43E3-91FF-E6C643538E77}" sibTransId="{4524018B-0676-4E62-90BD-7C47E27AE292}"/>
    <dgm:cxn modelId="{1966FA43-D9A1-4C1E-B22A-C9BA2CA73D73}" type="presOf" srcId="{787EDFF4-D11F-4124-9428-F2C55AE13245}" destId="{58C81836-CE28-476D-A2E3-E25E293E59DC}" srcOrd="0" destOrd="0" presId="urn:microsoft.com/office/officeart/2005/8/layout/hierarchy3"/>
    <dgm:cxn modelId="{F4D90BA3-642F-4D81-90ED-39327FD914CE}" type="presOf" srcId="{DD79423F-9DBD-4BAD-A97F-67ED288167B5}" destId="{F914CCE3-B31C-4DE6-B5CC-6016D33AF56C}" srcOrd="0" destOrd="0" presId="urn:microsoft.com/office/officeart/2005/8/layout/hierarchy3"/>
    <dgm:cxn modelId="{19921513-6C4F-4164-86D7-E25980F84E35}" type="presOf" srcId="{E3FCC474-D50F-4554-8A4E-AD22B8620551}" destId="{F6D28A27-9889-49BD-9E77-9F3714504E9F}" srcOrd="1" destOrd="0" presId="urn:microsoft.com/office/officeart/2005/8/layout/hierarchy3"/>
    <dgm:cxn modelId="{AF6B5452-7B22-4F3D-B3B1-3ACD0B2BC562}" type="presOf" srcId="{03B2FEB5-1598-4A5D-9AE8-0206A4C93918}" destId="{B10BAEDB-2C1D-44AD-945F-7637838CE1A2}" srcOrd="0" destOrd="0" presId="urn:microsoft.com/office/officeart/2005/8/layout/hierarchy3"/>
    <dgm:cxn modelId="{524710ED-4EC4-4D78-BD17-7385536879E1}" type="presOf" srcId="{E3FCC474-D50F-4554-8A4E-AD22B8620551}" destId="{516C7D8A-670A-4C50-AB39-558689B27ECF}" srcOrd="0" destOrd="0" presId="urn:microsoft.com/office/officeart/2005/8/layout/hierarchy3"/>
    <dgm:cxn modelId="{327EA9B1-9D4E-4EE6-88E4-AC6935218FE0}" type="presOf" srcId="{6C96CA93-86DE-469A-A197-56013B77D36F}" destId="{751FB4FF-E707-4356-B06D-498006279750}" srcOrd="0" destOrd="0" presId="urn:microsoft.com/office/officeart/2005/8/layout/hierarchy3"/>
    <dgm:cxn modelId="{07B8A9E7-1DF7-4864-A1F2-44F45597FE4B}" srcId="{6C96CA93-86DE-469A-A197-56013B77D36F}" destId="{E3FCC474-D50F-4554-8A4E-AD22B8620551}" srcOrd="1" destOrd="0" parTransId="{69BF9969-CCB6-44F0-B00D-7CDB4FD245F4}" sibTransId="{60262D7C-23D8-45FE-AA10-D9B205DCB695}"/>
    <dgm:cxn modelId="{D344AFF5-5EB6-4A13-A752-201E6B951EA2}" type="presOf" srcId="{3F2FCD05-9617-4AD2-9981-B7356AD2C7D7}" destId="{0790CDE8-CC31-4F03-9A66-B6D4C653EE91}" srcOrd="1" destOrd="0" presId="urn:microsoft.com/office/officeart/2005/8/layout/hierarchy3"/>
    <dgm:cxn modelId="{008C4DA7-E028-4D40-A869-1222BEC316AF}" srcId="{6C96CA93-86DE-469A-A197-56013B77D36F}" destId="{3F2FCD05-9617-4AD2-9981-B7356AD2C7D7}" srcOrd="0" destOrd="0" parTransId="{CD8BEB68-EBED-49E4-9F87-3554E00A764C}" sibTransId="{D9A695F0-C947-451A-951F-9C9A029E6539}"/>
    <dgm:cxn modelId="{C1738454-A3A1-4E3A-97AE-86BB540B38F7}" type="presOf" srcId="{7DD0CE94-C960-452E-8838-D3701F9FDAE8}" destId="{D5B51A32-4E71-4DE5-B06A-8C1F1E4A324F}" srcOrd="0" destOrd="0" presId="urn:microsoft.com/office/officeart/2005/8/layout/hierarchy3"/>
    <dgm:cxn modelId="{4F5A55F8-E788-4A9B-9C76-5D222DDB2F17}" type="presOf" srcId="{3A25EC6D-72C0-4526-893C-203642EBB661}" destId="{72A873F8-FD2D-4FE4-B873-4DE9E61A5593}" srcOrd="0" destOrd="0" presId="urn:microsoft.com/office/officeart/2005/8/layout/hierarchy3"/>
    <dgm:cxn modelId="{24100168-4395-4B80-ADC6-6A3B873EED47}" srcId="{3F2FCD05-9617-4AD2-9981-B7356AD2C7D7}" destId="{03B2FEB5-1598-4A5D-9AE8-0206A4C93918}" srcOrd="0" destOrd="0" parTransId="{0C1B97C8-8796-4250-8AC8-A0663C5C3BDD}" sibTransId="{2DF3D517-1495-477C-96C3-EA8CFA8789E8}"/>
    <dgm:cxn modelId="{2DDC842E-2134-4058-96FA-617E7E5998F4}" type="presParOf" srcId="{751FB4FF-E707-4356-B06D-498006279750}" destId="{717F4DF0-53C0-4634-BC6B-F3C2B9CB7B88}" srcOrd="0" destOrd="0" presId="urn:microsoft.com/office/officeart/2005/8/layout/hierarchy3"/>
    <dgm:cxn modelId="{6E0A144F-D533-40A4-96A2-649AA0BA3B07}" type="presParOf" srcId="{717F4DF0-53C0-4634-BC6B-F3C2B9CB7B88}" destId="{1A7D8242-6FAC-4451-9582-4EABF5ECD269}" srcOrd="0" destOrd="0" presId="urn:microsoft.com/office/officeart/2005/8/layout/hierarchy3"/>
    <dgm:cxn modelId="{1A9F01AE-AD88-4D80-94E5-792E5FB7C7F7}" type="presParOf" srcId="{1A7D8242-6FAC-4451-9582-4EABF5ECD269}" destId="{F6A097B4-8606-4263-9EB5-1DCB7334D0D9}" srcOrd="0" destOrd="0" presId="urn:microsoft.com/office/officeart/2005/8/layout/hierarchy3"/>
    <dgm:cxn modelId="{C6CDECE7-E837-4359-A24B-95097878DB78}" type="presParOf" srcId="{1A7D8242-6FAC-4451-9582-4EABF5ECD269}" destId="{0790CDE8-CC31-4F03-9A66-B6D4C653EE91}" srcOrd="1" destOrd="0" presId="urn:microsoft.com/office/officeart/2005/8/layout/hierarchy3"/>
    <dgm:cxn modelId="{C79F22C4-6DA9-4DC3-BE12-7EA95CCD0673}" type="presParOf" srcId="{717F4DF0-53C0-4634-BC6B-F3C2B9CB7B88}" destId="{D2D4C7B8-350F-416C-9122-A03AE99A9BBE}" srcOrd="1" destOrd="0" presId="urn:microsoft.com/office/officeart/2005/8/layout/hierarchy3"/>
    <dgm:cxn modelId="{2F7B41C6-5BBE-405C-94AC-CFAF03BAD33F}" type="presParOf" srcId="{D2D4C7B8-350F-416C-9122-A03AE99A9BBE}" destId="{F775080B-8D3B-4DC2-A727-0D2B7A318DD7}" srcOrd="0" destOrd="0" presId="urn:microsoft.com/office/officeart/2005/8/layout/hierarchy3"/>
    <dgm:cxn modelId="{7DC4A318-FDFA-40B7-8FC8-2E8FB8D7E997}" type="presParOf" srcId="{D2D4C7B8-350F-416C-9122-A03AE99A9BBE}" destId="{B10BAEDB-2C1D-44AD-945F-7637838CE1A2}" srcOrd="1" destOrd="0" presId="urn:microsoft.com/office/officeart/2005/8/layout/hierarchy3"/>
    <dgm:cxn modelId="{7D51F3A5-B2CB-4BB5-8784-7A6C15E1033E}" type="presParOf" srcId="{D2D4C7B8-350F-416C-9122-A03AE99A9BBE}" destId="{72A873F8-FD2D-4FE4-B873-4DE9E61A5593}" srcOrd="2" destOrd="0" presId="urn:microsoft.com/office/officeart/2005/8/layout/hierarchy3"/>
    <dgm:cxn modelId="{DCD4D8FB-3449-40FD-99B0-628865C4DD1E}" type="presParOf" srcId="{D2D4C7B8-350F-416C-9122-A03AE99A9BBE}" destId="{1D41CA5B-A0A2-41D8-9CF1-10931B92D9D0}" srcOrd="3" destOrd="0" presId="urn:microsoft.com/office/officeart/2005/8/layout/hierarchy3"/>
    <dgm:cxn modelId="{A2099399-0538-4632-ACC8-C5069B47A23E}" type="presParOf" srcId="{751FB4FF-E707-4356-B06D-498006279750}" destId="{E5BAFEEC-9B92-44FF-91A9-8223E77D7E3B}" srcOrd="1" destOrd="0" presId="urn:microsoft.com/office/officeart/2005/8/layout/hierarchy3"/>
    <dgm:cxn modelId="{13BDA572-F31A-4B23-95F6-E09AC0B8555F}" type="presParOf" srcId="{E5BAFEEC-9B92-44FF-91A9-8223E77D7E3B}" destId="{08130517-F55C-40CA-BB7A-501610A6B280}" srcOrd="0" destOrd="0" presId="urn:microsoft.com/office/officeart/2005/8/layout/hierarchy3"/>
    <dgm:cxn modelId="{6E3540E0-7FFD-4282-BCE6-26F4F0B903AE}" type="presParOf" srcId="{08130517-F55C-40CA-BB7A-501610A6B280}" destId="{516C7D8A-670A-4C50-AB39-558689B27ECF}" srcOrd="0" destOrd="0" presId="urn:microsoft.com/office/officeart/2005/8/layout/hierarchy3"/>
    <dgm:cxn modelId="{262340E8-E38A-4CA8-AB1E-BF673D10F3AA}" type="presParOf" srcId="{08130517-F55C-40CA-BB7A-501610A6B280}" destId="{F6D28A27-9889-49BD-9E77-9F3714504E9F}" srcOrd="1" destOrd="0" presId="urn:microsoft.com/office/officeart/2005/8/layout/hierarchy3"/>
    <dgm:cxn modelId="{89B4F9AA-6B23-43A6-AF66-6A8307BDDE0E}" type="presParOf" srcId="{E5BAFEEC-9B92-44FF-91A9-8223E77D7E3B}" destId="{64C598F0-CFF4-49FA-92EC-4178E8C3B474}" srcOrd="1" destOrd="0" presId="urn:microsoft.com/office/officeart/2005/8/layout/hierarchy3"/>
    <dgm:cxn modelId="{9B760DB4-50EF-471A-ACE4-915C881AFC61}" type="presParOf" srcId="{64C598F0-CFF4-49FA-92EC-4178E8C3B474}" destId="{1D379A43-D4EA-47E6-8816-AD854E3B6A91}" srcOrd="0" destOrd="0" presId="urn:microsoft.com/office/officeart/2005/8/layout/hierarchy3"/>
    <dgm:cxn modelId="{683BD89D-AF6D-488E-9F0D-97E1280AD96E}" type="presParOf" srcId="{64C598F0-CFF4-49FA-92EC-4178E8C3B474}" destId="{90644ED1-3678-4B66-8C95-856FB5028CF7}" srcOrd="1" destOrd="0" presId="urn:microsoft.com/office/officeart/2005/8/layout/hierarchy3"/>
    <dgm:cxn modelId="{69A3BF95-CE95-4929-802C-8EA5EFB45775}" type="presParOf" srcId="{64C598F0-CFF4-49FA-92EC-4178E8C3B474}" destId="{5E3D98C9-A50A-426D-87A8-402D1D86602E}" srcOrd="2" destOrd="0" presId="urn:microsoft.com/office/officeart/2005/8/layout/hierarchy3"/>
    <dgm:cxn modelId="{74BAA20F-3926-4F8C-BADD-3C10BA34BD34}" type="presParOf" srcId="{64C598F0-CFF4-49FA-92EC-4178E8C3B474}" destId="{F87791F8-EB38-4B2C-87E3-4F5B028B8739}" srcOrd="3" destOrd="0" presId="urn:microsoft.com/office/officeart/2005/8/layout/hierarchy3"/>
    <dgm:cxn modelId="{6FEAAC9B-FCBF-4AE2-929C-7037E3582292}" type="presParOf" srcId="{64C598F0-CFF4-49FA-92EC-4178E8C3B474}" destId="{E707A20C-8E07-4440-92A4-AE11A4BF83B3}" srcOrd="4" destOrd="0" presId="urn:microsoft.com/office/officeart/2005/8/layout/hierarchy3"/>
    <dgm:cxn modelId="{A289FB86-1064-49DC-9D6F-95F4DABAE6D8}" type="presParOf" srcId="{64C598F0-CFF4-49FA-92EC-4178E8C3B474}" destId="{F914CCE3-B31C-4DE6-B5CC-6016D33AF56C}" srcOrd="5" destOrd="0" presId="urn:microsoft.com/office/officeart/2005/8/layout/hierarchy3"/>
    <dgm:cxn modelId="{6AC32F16-4BFB-45BC-999C-5BDAB16DDEC0}" type="presParOf" srcId="{64C598F0-CFF4-49FA-92EC-4178E8C3B474}" destId="{D5B51A32-4E71-4DE5-B06A-8C1F1E4A324F}" srcOrd="6" destOrd="0" presId="urn:microsoft.com/office/officeart/2005/8/layout/hierarchy3"/>
    <dgm:cxn modelId="{DAB7BCC0-A783-42E0-948F-08EE788BB638}" type="presParOf" srcId="{64C598F0-CFF4-49FA-92EC-4178E8C3B474}" destId="{48DD42CC-E18F-4BE1-87C0-795B5FBC2A56}" srcOrd="7" destOrd="0" presId="urn:microsoft.com/office/officeart/2005/8/layout/hierarchy3"/>
    <dgm:cxn modelId="{C47F0967-7912-407C-9D34-98A6BDE2047E}" type="presParOf" srcId="{751FB4FF-E707-4356-B06D-498006279750}" destId="{9FD418DF-20EB-4CE5-9CFD-5BD5109672D9}" srcOrd="2" destOrd="0" presId="urn:microsoft.com/office/officeart/2005/8/layout/hierarchy3"/>
    <dgm:cxn modelId="{BEA77B3E-8235-41F2-AB48-FE6221BBC952}" type="presParOf" srcId="{9FD418DF-20EB-4CE5-9CFD-5BD5109672D9}" destId="{BEF5B943-23BC-4466-8DF9-834F596A52C8}" srcOrd="0" destOrd="0" presId="urn:microsoft.com/office/officeart/2005/8/layout/hierarchy3"/>
    <dgm:cxn modelId="{52C5F9FA-5F28-4CE7-9291-820791179B53}" type="presParOf" srcId="{BEF5B943-23BC-4466-8DF9-834F596A52C8}" destId="{B15A53B4-1952-41A3-9A64-69A64E8463C8}" srcOrd="0" destOrd="0" presId="urn:microsoft.com/office/officeart/2005/8/layout/hierarchy3"/>
    <dgm:cxn modelId="{C2C7F2D7-0262-45EA-A2A5-E533ED9FADDC}" type="presParOf" srcId="{BEF5B943-23BC-4466-8DF9-834F596A52C8}" destId="{E1D74CC0-98B7-4468-B336-3762AF595D90}" srcOrd="1" destOrd="0" presId="urn:microsoft.com/office/officeart/2005/8/layout/hierarchy3"/>
    <dgm:cxn modelId="{0C9ACB4C-3A94-4763-BBBD-16EEE6D2E76F}" type="presParOf" srcId="{9FD418DF-20EB-4CE5-9CFD-5BD5109672D9}" destId="{32BD74A0-9F86-49C7-8F68-C649EFF2A4A2}" srcOrd="1" destOrd="0" presId="urn:microsoft.com/office/officeart/2005/8/layout/hierarchy3"/>
    <dgm:cxn modelId="{C3D98C7C-07CC-4F64-AB42-8F3F3037588B}" type="presParOf" srcId="{32BD74A0-9F86-49C7-8F68-C649EFF2A4A2}" destId="{494D58BA-A401-4BC5-B8D9-0397DD8365C1}" srcOrd="0" destOrd="0" presId="urn:microsoft.com/office/officeart/2005/8/layout/hierarchy3"/>
    <dgm:cxn modelId="{11672DEB-1CA0-4797-B9A8-F37E12246C90}" type="presParOf" srcId="{32BD74A0-9F86-49C7-8F68-C649EFF2A4A2}" destId="{104C1E77-500E-4564-8E5F-B01A118F094F}" srcOrd="1" destOrd="0" presId="urn:microsoft.com/office/officeart/2005/8/layout/hierarchy3"/>
    <dgm:cxn modelId="{00DA0682-E7AF-4715-B99E-6629334EBC65}" type="presParOf" srcId="{32BD74A0-9F86-49C7-8F68-C649EFF2A4A2}" destId="{E7443D0C-F9CD-4A21-A701-6FC601EA5120}" srcOrd="2" destOrd="0" presId="urn:microsoft.com/office/officeart/2005/8/layout/hierarchy3"/>
    <dgm:cxn modelId="{C8FC183C-01CE-43C5-B8BA-E6FE8889C60F}" type="presParOf" srcId="{32BD74A0-9F86-49C7-8F68-C649EFF2A4A2}" destId="{58C81836-CE28-476D-A2E3-E25E293E59DC}"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96CA93-86DE-469A-A197-56013B77D36F}"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E3FCC474-D50F-4554-8A4E-AD22B8620551}">
      <dgm:prSet phldrT="[Text]"/>
      <dgm:spPr>
        <a:solidFill>
          <a:schemeClr val="accent6"/>
        </a:solidFill>
      </dgm:spPr>
      <dgm:t>
        <a:bodyPr/>
        <a:lstStyle/>
        <a:p>
          <a:r>
            <a:rPr lang="en-US" dirty="0" smtClean="0"/>
            <a:t>Social Identity Concerns</a:t>
          </a:r>
          <a:endParaRPr lang="en-US" dirty="0"/>
        </a:p>
      </dgm:t>
    </dgm:pt>
    <dgm:pt modelId="{69BF9969-CCB6-44F0-B00D-7CDB4FD245F4}" type="parTrans" cxnId="{07B8A9E7-1DF7-4864-A1F2-44F45597FE4B}">
      <dgm:prSet/>
      <dgm:spPr/>
      <dgm:t>
        <a:bodyPr/>
        <a:lstStyle/>
        <a:p>
          <a:endParaRPr lang="en-US"/>
        </a:p>
      </dgm:t>
    </dgm:pt>
    <dgm:pt modelId="{60262D7C-23D8-45FE-AA10-D9B205DCB695}" type="sibTrans" cxnId="{07B8A9E7-1DF7-4864-A1F2-44F45597FE4B}">
      <dgm:prSet/>
      <dgm:spPr/>
      <dgm:t>
        <a:bodyPr/>
        <a:lstStyle/>
        <a:p>
          <a:endParaRPr lang="en-US"/>
        </a:p>
      </dgm:t>
    </dgm:pt>
    <dgm:pt modelId="{9E1472ED-C8CE-4C8B-A883-305137CB094F}">
      <dgm:prSet phldrT="[Text]"/>
      <dgm:spPr/>
      <dgm:t>
        <a:bodyPr/>
        <a:lstStyle/>
        <a:p>
          <a:r>
            <a:rPr lang="en-US" dirty="0" smtClean="0"/>
            <a:t>Authenticity</a:t>
          </a:r>
          <a:endParaRPr lang="en-US" dirty="0"/>
        </a:p>
      </dgm:t>
    </dgm:pt>
    <dgm:pt modelId="{71578B3B-DC7C-44ED-9FAA-90A7FD4A5105}" type="parTrans" cxnId="{F51DFB0C-B932-4185-ABAA-D6AB48DF4AF0}">
      <dgm:prSet/>
      <dgm:spPr/>
      <dgm:t>
        <a:bodyPr/>
        <a:lstStyle/>
        <a:p>
          <a:endParaRPr lang="en-US"/>
        </a:p>
      </dgm:t>
    </dgm:pt>
    <dgm:pt modelId="{E4E6A6E0-B210-4069-88E3-A083346AC374}" type="sibTrans" cxnId="{F51DFB0C-B932-4185-ABAA-D6AB48DF4AF0}">
      <dgm:prSet/>
      <dgm:spPr/>
      <dgm:t>
        <a:bodyPr/>
        <a:lstStyle/>
        <a:p>
          <a:endParaRPr lang="en-US"/>
        </a:p>
      </dgm:t>
    </dgm:pt>
    <dgm:pt modelId="{DD79423F-9DBD-4BAD-A97F-67ED288167B5}">
      <dgm:prSet phldrT="[Text]"/>
      <dgm:spPr/>
      <dgm:t>
        <a:bodyPr/>
        <a:lstStyle/>
        <a:p>
          <a:r>
            <a:rPr lang="en-US" dirty="0" smtClean="0"/>
            <a:t>Trust/fairness</a:t>
          </a:r>
          <a:endParaRPr lang="en-US" dirty="0"/>
        </a:p>
      </dgm:t>
    </dgm:pt>
    <dgm:pt modelId="{187E2EBC-3CD4-43E3-91FF-E6C643538E77}" type="parTrans" cxnId="{86AFF6C5-65DE-49FC-8719-89E6FE4BF089}">
      <dgm:prSet/>
      <dgm:spPr/>
      <dgm:t>
        <a:bodyPr/>
        <a:lstStyle/>
        <a:p>
          <a:endParaRPr lang="en-US"/>
        </a:p>
      </dgm:t>
    </dgm:pt>
    <dgm:pt modelId="{4524018B-0676-4E62-90BD-7C47E27AE292}" type="sibTrans" cxnId="{86AFF6C5-65DE-49FC-8719-89E6FE4BF089}">
      <dgm:prSet/>
      <dgm:spPr/>
      <dgm:t>
        <a:bodyPr/>
        <a:lstStyle/>
        <a:p>
          <a:endParaRPr lang="en-US"/>
        </a:p>
      </dgm:t>
    </dgm:pt>
    <dgm:pt modelId="{64E3C337-C716-4812-938E-FBBA948D1703}">
      <dgm:prSet phldrT="[Text]"/>
      <dgm:spPr/>
      <dgm:t>
        <a:bodyPr/>
        <a:lstStyle/>
        <a:p>
          <a:r>
            <a:rPr lang="en-US" smtClean="0"/>
            <a:t>Belonging</a:t>
          </a:r>
          <a:endParaRPr lang="en-US" dirty="0"/>
        </a:p>
      </dgm:t>
    </dgm:pt>
    <dgm:pt modelId="{732227D5-DCA1-45B8-9ECB-EFAC76E3DE9E}" type="parTrans" cxnId="{E6BE7114-5BC7-4DCA-8236-A83C288F3795}">
      <dgm:prSet/>
      <dgm:spPr/>
      <dgm:t>
        <a:bodyPr/>
        <a:lstStyle/>
        <a:p>
          <a:endParaRPr lang="en-US"/>
        </a:p>
      </dgm:t>
    </dgm:pt>
    <dgm:pt modelId="{BAA7D30B-71A6-4445-85BB-0577A21C2638}" type="sibTrans" cxnId="{E6BE7114-5BC7-4DCA-8236-A83C288F3795}">
      <dgm:prSet/>
      <dgm:spPr/>
      <dgm:t>
        <a:bodyPr/>
        <a:lstStyle/>
        <a:p>
          <a:endParaRPr lang="en-US"/>
        </a:p>
      </dgm:t>
    </dgm:pt>
    <dgm:pt modelId="{3F2FCD05-9617-4AD2-9981-B7356AD2C7D7}">
      <dgm:prSet phldrT="[Text]"/>
      <dgm:spPr>
        <a:solidFill>
          <a:schemeClr val="accent3"/>
        </a:solidFill>
      </dgm:spPr>
      <dgm:t>
        <a:bodyPr/>
        <a:lstStyle/>
        <a:p>
          <a:r>
            <a:rPr lang="en-US" dirty="0" smtClean="0"/>
            <a:t>Identity Contingency Cue</a:t>
          </a:r>
          <a:endParaRPr lang="en-US" dirty="0"/>
        </a:p>
      </dgm:t>
    </dgm:pt>
    <dgm:pt modelId="{CD8BEB68-EBED-49E4-9F87-3554E00A764C}" type="parTrans" cxnId="{008C4DA7-E028-4D40-A869-1222BEC316AF}">
      <dgm:prSet/>
      <dgm:spPr/>
      <dgm:t>
        <a:bodyPr/>
        <a:lstStyle/>
        <a:p>
          <a:endParaRPr lang="en-US"/>
        </a:p>
      </dgm:t>
    </dgm:pt>
    <dgm:pt modelId="{D9A695F0-C947-451A-951F-9C9A029E6539}" type="sibTrans" cxnId="{008C4DA7-E028-4D40-A869-1222BEC316AF}">
      <dgm:prSet/>
      <dgm:spPr/>
      <dgm:t>
        <a:bodyPr/>
        <a:lstStyle/>
        <a:p>
          <a:endParaRPr lang="en-US"/>
        </a:p>
      </dgm:t>
    </dgm:pt>
    <dgm:pt modelId="{1E705C14-3EB3-4869-958F-597B79532CC0}">
      <dgm:prSet phldrT="[Text]"/>
      <dgm:spPr/>
      <dgm:t>
        <a:bodyPr/>
        <a:lstStyle/>
        <a:p>
          <a:r>
            <a:rPr lang="en-US" dirty="0" smtClean="0"/>
            <a:t>Stereotype confirmation concerns (stereotype threat)</a:t>
          </a:r>
          <a:endParaRPr lang="en-US" dirty="0"/>
        </a:p>
      </dgm:t>
    </dgm:pt>
    <dgm:pt modelId="{7DD0CE94-C960-452E-8838-D3701F9FDAE8}" type="parTrans" cxnId="{5B357784-7336-4C1C-A2C9-31247135FF46}">
      <dgm:prSet/>
      <dgm:spPr/>
      <dgm:t>
        <a:bodyPr/>
        <a:lstStyle/>
        <a:p>
          <a:endParaRPr lang="en-US"/>
        </a:p>
      </dgm:t>
    </dgm:pt>
    <dgm:pt modelId="{CF0E3D0C-9EB4-45EC-8C07-61F7E08DA29B}" type="sibTrans" cxnId="{5B357784-7336-4C1C-A2C9-31247135FF46}">
      <dgm:prSet/>
      <dgm:spPr/>
      <dgm:t>
        <a:bodyPr/>
        <a:lstStyle/>
        <a:p>
          <a:endParaRPr lang="en-US"/>
        </a:p>
      </dgm:t>
    </dgm:pt>
    <dgm:pt modelId="{EDDB7989-4F44-419E-A37A-A63A3C051B46}">
      <dgm:prSet phldrT="[Text]"/>
      <dgm:spPr>
        <a:solidFill>
          <a:schemeClr val="accent3"/>
        </a:solidFill>
      </dgm:spPr>
      <dgm:t>
        <a:bodyPr/>
        <a:lstStyle/>
        <a:p>
          <a:r>
            <a:rPr lang="en-US" dirty="0" smtClean="0"/>
            <a:t>Numerical Representation</a:t>
          </a:r>
          <a:endParaRPr lang="en-US" dirty="0"/>
        </a:p>
      </dgm:t>
    </dgm:pt>
    <dgm:pt modelId="{F0AE0028-1E2A-4404-81F0-4DBEB9FA5ABD}" type="parTrans" cxnId="{9DA150CA-93CE-4C2E-99FC-3442E688522B}">
      <dgm:prSet/>
      <dgm:spPr/>
      <dgm:t>
        <a:bodyPr/>
        <a:lstStyle/>
        <a:p>
          <a:endParaRPr lang="en-US"/>
        </a:p>
      </dgm:t>
    </dgm:pt>
    <dgm:pt modelId="{AE5863A6-A49F-49E9-9C4C-F4385549FB31}" type="sibTrans" cxnId="{9DA150CA-93CE-4C2E-99FC-3442E688522B}">
      <dgm:prSet/>
      <dgm:spPr/>
      <dgm:t>
        <a:bodyPr/>
        <a:lstStyle/>
        <a:p>
          <a:endParaRPr lang="en-US"/>
        </a:p>
      </dgm:t>
    </dgm:pt>
    <dgm:pt modelId="{937A5F42-EEC8-401C-8E03-9B0C7E015443}">
      <dgm:prSet phldrT="[Text]"/>
      <dgm:spPr>
        <a:blipFill rotWithShape="0">
          <a:blip xmlns:r="http://schemas.openxmlformats.org/officeDocument/2006/relationships" r:embed="rId1"/>
          <a:stretch>
            <a:fillRect/>
          </a:stretch>
        </a:blipFill>
      </dgm:spPr>
      <dgm:t>
        <a:bodyPr/>
        <a:lstStyle/>
        <a:p>
          <a:endParaRPr lang="en-US" dirty="0"/>
        </a:p>
      </dgm:t>
    </dgm:pt>
    <dgm:pt modelId="{1230E817-0171-4323-BAAF-4E5F50109DF5}" type="parTrans" cxnId="{316B4672-8ACA-49A0-96EA-36533B417820}">
      <dgm:prSet/>
      <dgm:spPr/>
      <dgm:t>
        <a:bodyPr/>
        <a:lstStyle/>
        <a:p>
          <a:endParaRPr lang="en-US"/>
        </a:p>
      </dgm:t>
    </dgm:pt>
    <dgm:pt modelId="{3E2C81D2-D7D5-4BEB-BCA7-878BE73B72AC}" type="sibTrans" cxnId="{316B4672-8ACA-49A0-96EA-36533B417820}">
      <dgm:prSet/>
      <dgm:spPr/>
      <dgm:t>
        <a:bodyPr/>
        <a:lstStyle/>
        <a:p>
          <a:endParaRPr lang="en-US"/>
        </a:p>
      </dgm:t>
    </dgm:pt>
    <dgm:pt modelId="{3F17CB49-9EAE-49E3-A1FA-1270EC2E2A11}">
      <dgm:prSet phldrT="[Text]"/>
      <dgm:spPr>
        <a:solidFill>
          <a:schemeClr val="tx1"/>
        </a:solidFill>
      </dgm:spPr>
      <dgm:t>
        <a:bodyPr/>
        <a:lstStyle/>
        <a:p>
          <a:r>
            <a:rPr lang="en-US" dirty="0" smtClean="0"/>
            <a:t>Signal</a:t>
          </a:r>
          <a:endParaRPr lang="en-US" dirty="0"/>
        </a:p>
      </dgm:t>
    </dgm:pt>
    <dgm:pt modelId="{0B776B58-11E3-46BF-B483-EFB33371F038}" type="parTrans" cxnId="{98C9D245-D593-41EF-9E7E-A7D128EF9472}">
      <dgm:prSet/>
      <dgm:spPr/>
    </dgm:pt>
    <dgm:pt modelId="{ABEE0166-79A8-4B4A-8433-2685EE48380D}" type="sibTrans" cxnId="{98C9D245-D593-41EF-9E7E-A7D128EF9472}">
      <dgm:prSet/>
      <dgm:spPr/>
    </dgm:pt>
    <dgm:pt modelId="{D038D4FC-7171-45A5-AC9F-CB8CDE801584}">
      <dgm:prSet phldrT="[Text]"/>
      <dgm:spPr>
        <a:solidFill>
          <a:schemeClr val="bg1"/>
        </a:solidFill>
      </dgm:spPr>
      <dgm:t>
        <a:bodyPr/>
        <a:lstStyle/>
        <a:p>
          <a:r>
            <a:rPr lang="en-US" dirty="0" smtClean="0"/>
            <a:t>Threat </a:t>
          </a:r>
          <a:endParaRPr lang="en-US" dirty="0"/>
        </a:p>
      </dgm:t>
    </dgm:pt>
    <dgm:pt modelId="{3954094F-0CD2-480D-A27E-AAC3612CD401}" type="parTrans" cxnId="{EA3CA8C5-F440-44CE-87B0-08470C047E2A}">
      <dgm:prSet/>
      <dgm:spPr/>
    </dgm:pt>
    <dgm:pt modelId="{AD3D00C5-197C-48ED-98E1-09879B919E27}" type="sibTrans" cxnId="{EA3CA8C5-F440-44CE-87B0-08470C047E2A}">
      <dgm:prSet/>
      <dgm:spPr/>
    </dgm:pt>
    <dgm:pt modelId="{7D548AAA-65E9-4C85-9B00-DAA30241D4F8}">
      <dgm:prSet phldrT="[Text]"/>
      <dgm:spPr>
        <a:solidFill>
          <a:schemeClr val="bg1"/>
        </a:solidFill>
      </dgm:spPr>
      <dgm:t>
        <a:bodyPr/>
        <a:lstStyle/>
        <a:p>
          <a:r>
            <a:rPr lang="en-US" dirty="0" smtClean="0"/>
            <a:t>Safety</a:t>
          </a:r>
          <a:endParaRPr lang="en-US" dirty="0"/>
        </a:p>
      </dgm:t>
    </dgm:pt>
    <dgm:pt modelId="{1E2860DE-8F2D-4498-AAC3-DCB9F5CE69FA}" type="parTrans" cxnId="{D376A492-11E6-488E-8F71-6E3CD4F150BA}">
      <dgm:prSet/>
      <dgm:spPr/>
    </dgm:pt>
    <dgm:pt modelId="{C20B209F-1230-4000-8841-C3EDA01EFCF6}" type="sibTrans" cxnId="{D376A492-11E6-488E-8F71-6E3CD4F150BA}">
      <dgm:prSet/>
      <dgm:spPr/>
    </dgm:pt>
    <dgm:pt modelId="{751FB4FF-E707-4356-B06D-498006279750}" type="pres">
      <dgm:prSet presAssocID="{6C96CA93-86DE-469A-A197-56013B77D36F}" presName="diagram" presStyleCnt="0">
        <dgm:presLayoutVars>
          <dgm:chPref val="1"/>
          <dgm:dir/>
          <dgm:animOne val="branch"/>
          <dgm:animLvl val="lvl"/>
          <dgm:resizeHandles/>
        </dgm:presLayoutVars>
      </dgm:prSet>
      <dgm:spPr/>
      <dgm:t>
        <a:bodyPr/>
        <a:lstStyle/>
        <a:p>
          <a:endParaRPr lang="en-US"/>
        </a:p>
      </dgm:t>
    </dgm:pt>
    <dgm:pt modelId="{717F4DF0-53C0-4634-BC6B-F3C2B9CB7B88}" type="pres">
      <dgm:prSet presAssocID="{3F2FCD05-9617-4AD2-9981-B7356AD2C7D7}" presName="root" presStyleCnt="0"/>
      <dgm:spPr/>
    </dgm:pt>
    <dgm:pt modelId="{1A7D8242-6FAC-4451-9582-4EABF5ECD269}" type="pres">
      <dgm:prSet presAssocID="{3F2FCD05-9617-4AD2-9981-B7356AD2C7D7}" presName="rootComposite" presStyleCnt="0"/>
      <dgm:spPr/>
    </dgm:pt>
    <dgm:pt modelId="{F6A097B4-8606-4263-9EB5-1DCB7334D0D9}" type="pres">
      <dgm:prSet presAssocID="{3F2FCD05-9617-4AD2-9981-B7356AD2C7D7}" presName="rootText" presStyleLbl="node1" presStyleIdx="0" presStyleCnt="3"/>
      <dgm:spPr/>
      <dgm:t>
        <a:bodyPr/>
        <a:lstStyle/>
        <a:p>
          <a:endParaRPr lang="en-US"/>
        </a:p>
      </dgm:t>
    </dgm:pt>
    <dgm:pt modelId="{0790CDE8-CC31-4F03-9A66-B6D4C653EE91}" type="pres">
      <dgm:prSet presAssocID="{3F2FCD05-9617-4AD2-9981-B7356AD2C7D7}" presName="rootConnector" presStyleLbl="node1" presStyleIdx="0" presStyleCnt="3"/>
      <dgm:spPr/>
      <dgm:t>
        <a:bodyPr/>
        <a:lstStyle/>
        <a:p>
          <a:endParaRPr lang="en-US"/>
        </a:p>
      </dgm:t>
    </dgm:pt>
    <dgm:pt modelId="{D2D4C7B8-350F-416C-9122-A03AE99A9BBE}" type="pres">
      <dgm:prSet presAssocID="{3F2FCD05-9617-4AD2-9981-B7356AD2C7D7}" presName="childShape" presStyleCnt="0"/>
      <dgm:spPr/>
    </dgm:pt>
    <dgm:pt modelId="{B79C4E16-6C46-4C50-9386-910EBC4ACD34}" type="pres">
      <dgm:prSet presAssocID="{F0AE0028-1E2A-4404-81F0-4DBEB9FA5ABD}" presName="Name13" presStyleLbl="parChTrans1D2" presStyleIdx="0" presStyleCnt="8"/>
      <dgm:spPr/>
      <dgm:t>
        <a:bodyPr/>
        <a:lstStyle/>
        <a:p>
          <a:endParaRPr lang="en-US"/>
        </a:p>
      </dgm:t>
    </dgm:pt>
    <dgm:pt modelId="{B685E843-2651-4F82-920A-B33E0953551A}" type="pres">
      <dgm:prSet presAssocID="{EDDB7989-4F44-419E-A37A-A63A3C051B46}" presName="childText" presStyleLbl="bgAcc1" presStyleIdx="0" presStyleCnt="8" custScaleX="131523" custScaleY="111152">
        <dgm:presLayoutVars>
          <dgm:bulletEnabled val="1"/>
        </dgm:presLayoutVars>
      </dgm:prSet>
      <dgm:spPr/>
      <dgm:t>
        <a:bodyPr/>
        <a:lstStyle/>
        <a:p>
          <a:endParaRPr lang="en-US"/>
        </a:p>
      </dgm:t>
    </dgm:pt>
    <dgm:pt modelId="{D9A94CE4-4631-4D9B-BFCF-580CC2D36CE6}" type="pres">
      <dgm:prSet presAssocID="{1230E817-0171-4323-BAAF-4E5F50109DF5}" presName="Name13" presStyleLbl="parChTrans1D2" presStyleIdx="1" presStyleCnt="8"/>
      <dgm:spPr/>
      <dgm:t>
        <a:bodyPr/>
        <a:lstStyle/>
        <a:p>
          <a:endParaRPr lang="en-US"/>
        </a:p>
      </dgm:t>
    </dgm:pt>
    <dgm:pt modelId="{B00A9729-A12F-43C6-BE1B-C8F81C6B784F}" type="pres">
      <dgm:prSet presAssocID="{937A5F42-EEC8-401C-8E03-9B0C7E015443}" presName="childText" presStyleLbl="bgAcc1" presStyleIdx="1" presStyleCnt="8" custScaleX="111115" custScaleY="124708">
        <dgm:presLayoutVars>
          <dgm:bulletEnabled val="1"/>
        </dgm:presLayoutVars>
      </dgm:prSet>
      <dgm:spPr/>
      <dgm:t>
        <a:bodyPr/>
        <a:lstStyle/>
        <a:p>
          <a:endParaRPr lang="en-US"/>
        </a:p>
      </dgm:t>
    </dgm:pt>
    <dgm:pt modelId="{E5BAFEEC-9B92-44FF-91A9-8223E77D7E3B}" type="pres">
      <dgm:prSet presAssocID="{E3FCC474-D50F-4554-8A4E-AD22B8620551}" presName="root" presStyleCnt="0"/>
      <dgm:spPr/>
    </dgm:pt>
    <dgm:pt modelId="{08130517-F55C-40CA-BB7A-501610A6B280}" type="pres">
      <dgm:prSet presAssocID="{E3FCC474-D50F-4554-8A4E-AD22B8620551}" presName="rootComposite" presStyleCnt="0"/>
      <dgm:spPr/>
    </dgm:pt>
    <dgm:pt modelId="{516C7D8A-670A-4C50-AB39-558689B27ECF}" type="pres">
      <dgm:prSet presAssocID="{E3FCC474-D50F-4554-8A4E-AD22B8620551}" presName="rootText" presStyleLbl="node1" presStyleIdx="1" presStyleCnt="3"/>
      <dgm:spPr/>
      <dgm:t>
        <a:bodyPr/>
        <a:lstStyle/>
        <a:p>
          <a:endParaRPr lang="en-US"/>
        </a:p>
      </dgm:t>
    </dgm:pt>
    <dgm:pt modelId="{F6D28A27-9889-49BD-9E77-9F3714504E9F}" type="pres">
      <dgm:prSet presAssocID="{E3FCC474-D50F-4554-8A4E-AD22B8620551}" presName="rootConnector" presStyleLbl="node1" presStyleIdx="1" presStyleCnt="3"/>
      <dgm:spPr/>
      <dgm:t>
        <a:bodyPr/>
        <a:lstStyle/>
        <a:p>
          <a:endParaRPr lang="en-US"/>
        </a:p>
      </dgm:t>
    </dgm:pt>
    <dgm:pt modelId="{64C598F0-CFF4-49FA-92EC-4178E8C3B474}" type="pres">
      <dgm:prSet presAssocID="{E3FCC474-D50F-4554-8A4E-AD22B8620551}" presName="childShape" presStyleCnt="0"/>
      <dgm:spPr/>
    </dgm:pt>
    <dgm:pt modelId="{1D379A43-D4EA-47E6-8816-AD854E3B6A91}" type="pres">
      <dgm:prSet presAssocID="{732227D5-DCA1-45B8-9ECB-EFAC76E3DE9E}" presName="Name13" presStyleLbl="parChTrans1D2" presStyleIdx="2" presStyleCnt="8"/>
      <dgm:spPr/>
      <dgm:t>
        <a:bodyPr/>
        <a:lstStyle/>
        <a:p>
          <a:endParaRPr lang="en-US"/>
        </a:p>
      </dgm:t>
    </dgm:pt>
    <dgm:pt modelId="{90644ED1-3678-4B66-8C95-856FB5028CF7}" type="pres">
      <dgm:prSet presAssocID="{64E3C337-C716-4812-938E-FBBA948D1703}" presName="childText" presStyleLbl="bgAcc1" presStyleIdx="2" presStyleCnt="8">
        <dgm:presLayoutVars>
          <dgm:bulletEnabled val="1"/>
        </dgm:presLayoutVars>
      </dgm:prSet>
      <dgm:spPr/>
      <dgm:t>
        <a:bodyPr/>
        <a:lstStyle/>
        <a:p>
          <a:endParaRPr lang="en-US"/>
        </a:p>
      </dgm:t>
    </dgm:pt>
    <dgm:pt modelId="{5E3D98C9-A50A-426D-87A8-402D1D86602E}" type="pres">
      <dgm:prSet presAssocID="{71578B3B-DC7C-44ED-9FAA-90A7FD4A5105}" presName="Name13" presStyleLbl="parChTrans1D2" presStyleIdx="3" presStyleCnt="8"/>
      <dgm:spPr/>
      <dgm:t>
        <a:bodyPr/>
        <a:lstStyle/>
        <a:p>
          <a:endParaRPr lang="en-US"/>
        </a:p>
      </dgm:t>
    </dgm:pt>
    <dgm:pt modelId="{F87791F8-EB38-4B2C-87E3-4F5B028B8739}" type="pres">
      <dgm:prSet presAssocID="{9E1472ED-C8CE-4C8B-A883-305137CB094F}" presName="childText" presStyleLbl="bgAcc1" presStyleIdx="3" presStyleCnt="8">
        <dgm:presLayoutVars>
          <dgm:bulletEnabled val="1"/>
        </dgm:presLayoutVars>
      </dgm:prSet>
      <dgm:spPr/>
      <dgm:t>
        <a:bodyPr/>
        <a:lstStyle/>
        <a:p>
          <a:endParaRPr lang="en-US"/>
        </a:p>
      </dgm:t>
    </dgm:pt>
    <dgm:pt modelId="{E707A20C-8E07-4440-92A4-AE11A4BF83B3}" type="pres">
      <dgm:prSet presAssocID="{187E2EBC-3CD4-43E3-91FF-E6C643538E77}" presName="Name13" presStyleLbl="parChTrans1D2" presStyleIdx="4" presStyleCnt="8"/>
      <dgm:spPr/>
      <dgm:t>
        <a:bodyPr/>
        <a:lstStyle/>
        <a:p>
          <a:endParaRPr lang="en-US"/>
        </a:p>
      </dgm:t>
    </dgm:pt>
    <dgm:pt modelId="{F914CCE3-B31C-4DE6-B5CC-6016D33AF56C}" type="pres">
      <dgm:prSet presAssocID="{DD79423F-9DBD-4BAD-A97F-67ED288167B5}" presName="childText" presStyleLbl="bgAcc1" presStyleIdx="4" presStyleCnt="8">
        <dgm:presLayoutVars>
          <dgm:bulletEnabled val="1"/>
        </dgm:presLayoutVars>
      </dgm:prSet>
      <dgm:spPr/>
      <dgm:t>
        <a:bodyPr/>
        <a:lstStyle/>
        <a:p>
          <a:endParaRPr lang="en-US"/>
        </a:p>
      </dgm:t>
    </dgm:pt>
    <dgm:pt modelId="{D5B51A32-4E71-4DE5-B06A-8C1F1E4A324F}" type="pres">
      <dgm:prSet presAssocID="{7DD0CE94-C960-452E-8838-D3701F9FDAE8}" presName="Name13" presStyleLbl="parChTrans1D2" presStyleIdx="5" presStyleCnt="8"/>
      <dgm:spPr/>
      <dgm:t>
        <a:bodyPr/>
        <a:lstStyle/>
        <a:p>
          <a:endParaRPr lang="en-US"/>
        </a:p>
      </dgm:t>
    </dgm:pt>
    <dgm:pt modelId="{48DD42CC-E18F-4BE1-87C0-795B5FBC2A56}" type="pres">
      <dgm:prSet presAssocID="{1E705C14-3EB3-4869-958F-597B79532CC0}" presName="childText" presStyleLbl="bgAcc1" presStyleIdx="5" presStyleCnt="8">
        <dgm:presLayoutVars>
          <dgm:bulletEnabled val="1"/>
        </dgm:presLayoutVars>
      </dgm:prSet>
      <dgm:spPr/>
      <dgm:t>
        <a:bodyPr/>
        <a:lstStyle/>
        <a:p>
          <a:endParaRPr lang="en-US"/>
        </a:p>
      </dgm:t>
    </dgm:pt>
    <dgm:pt modelId="{C389C010-7E3E-4086-B2A8-FA5F9661324B}" type="pres">
      <dgm:prSet presAssocID="{3F17CB49-9EAE-49E3-A1FA-1270EC2E2A11}" presName="root" presStyleCnt="0"/>
      <dgm:spPr/>
    </dgm:pt>
    <dgm:pt modelId="{684DAD33-2075-48A2-AE27-9F1B7F735A55}" type="pres">
      <dgm:prSet presAssocID="{3F17CB49-9EAE-49E3-A1FA-1270EC2E2A11}" presName="rootComposite" presStyleCnt="0"/>
      <dgm:spPr/>
    </dgm:pt>
    <dgm:pt modelId="{DEAF46F9-EEBF-4A2E-924F-2C08A9380C8F}" type="pres">
      <dgm:prSet presAssocID="{3F17CB49-9EAE-49E3-A1FA-1270EC2E2A11}" presName="rootText" presStyleLbl="node1" presStyleIdx="2" presStyleCnt="3"/>
      <dgm:spPr/>
      <dgm:t>
        <a:bodyPr/>
        <a:lstStyle/>
        <a:p>
          <a:endParaRPr lang="en-US"/>
        </a:p>
      </dgm:t>
    </dgm:pt>
    <dgm:pt modelId="{84374B75-ED03-4663-AA37-66161D3F3B58}" type="pres">
      <dgm:prSet presAssocID="{3F17CB49-9EAE-49E3-A1FA-1270EC2E2A11}" presName="rootConnector" presStyleLbl="node1" presStyleIdx="2" presStyleCnt="3"/>
      <dgm:spPr/>
      <dgm:t>
        <a:bodyPr/>
        <a:lstStyle/>
        <a:p>
          <a:endParaRPr lang="en-US"/>
        </a:p>
      </dgm:t>
    </dgm:pt>
    <dgm:pt modelId="{AE61996F-1C67-4102-80A7-4CFC6B06ED45}" type="pres">
      <dgm:prSet presAssocID="{3F17CB49-9EAE-49E3-A1FA-1270EC2E2A11}" presName="childShape" presStyleCnt="0"/>
      <dgm:spPr/>
    </dgm:pt>
    <dgm:pt modelId="{6815B0DE-A2F5-43B8-B5E8-0DC903BEF4DB}" type="pres">
      <dgm:prSet presAssocID="{3954094F-0CD2-480D-A27E-AAC3612CD401}" presName="Name13" presStyleLbl="parChTrans1D2" presStyleIdx="6" presStyleCnt="8"/>
      <dgm:spPr/>
    </dgm:pt>
    <dgm:pt modelId="{ECE7C65A-F4AD-48B4-AED1-9411699C4BDC}" type="pres">
      <dgm:prSet presAssocID="{D038D4FC-7171-45A5-AC9F-CB8CDE801584}" presName="childText" presStyleLbl="bgAcc1" presStyleIdx="6" presStyleCnt="8">
        <dgm:presLayoutVars>
          <dgm:bulletEnabled val="1"/>
        </dgm:presLayoutVars>
      </dgm:prSet>
      <dgm:spPr/>
      <dgm:t>
        <a:bodyPr/>
        <a:lstStyle/>
        <a:p>
          <a:endParaRPr lang="en-US"/>
        </a:p>
      </dgm:t>
    </dgm:pt>
    <dgm:pt modelId="{7D4A8CB7-4F33-40E8-A097-17259FB46A8E}" type="pres">
      <dgm:prSet presAssocID="{1E2860DE-8F2D-4498-AAC3-DCB9F5CE69FA}" presName="Name13" presStyleLbl="parChTrans1D2" presStyleIdx="7" presStyleCnt="8"/>
      <dgm:spPr/>
    </dgm:pt>
    <dgm:pt modelId="{F6F46777-B1AF-4BA7-8069-BAA3DEB58734}" type="pres">
      <dgm:prSet presAssocID="{7D548AAA-65E9-4C85-9B00-DAA30241D4F8}" presName="childText" presStyleLbl="bgAcc1" presStyleIdx="7" presStyleCnt="8">
        <dgm:presLayoutVars>
          <dgm:bulletEnabled val="1"/>
        </dgm:presLayoutVars>
      </dgm:prSet>
      <dgm:spPr/>
      <dgm:t>
        <a:bodyPr/>
        <a:lstStyle/>
        <a:p>
          <a:endParaRPr lang="en-US"/>
        </a:p>
      </dgm:t>
    </dgm:pt>
  </dgm:ptLst>
  <dgm:cxnLst>
    <dgm:cxn modelId="{383894C7-936A-4ED1-AE0D-46BF12687519}" type="presOf" srcId="{732227D5-DCA1-45B8-9ECB-EFAC76E3DE9E}" destId="{1D379A43-D4EA-47E6-8816-AD854E3B6A91}" srcOrd="0" destOrd="0" presId="urn:microsoft.com/office/officeart/2005/8/layout/hierarchy3"/>
    <dgm:cxn modelId="{D376A492-11E6-488E-8F71-6E3CD4F150BA}" srcId="{3F17CB49-9EAE-49E3-A1FA-1270EC2E2A11}" destId="{7D548AAA-65E9-4C85-9B00-DAA30241D4F8}" srcOrd="1" destOrd="0" parTransId="{1E2860DE-8F2D-4498-AAC3-DCB9F5CE69FA}" sibTransId="{C20B209F-1230-4000-8841-C3EDA01EFCF6}"/>
    <dgm:cxn modelId="{07B8A9E7-1DF7-4864-A1F2-44F45597FE4B}" srcId="{6C96CA93-86DE-469A-A197-56013B77D36F}" destId="{E3FCC474-D50F-4554-8A4E-AD22B8620551}" srcOrd="1" destOrd="0" parTransId="{69BF9969-CCB6-44F0-B00D-7CDB4FD245F4}" sibTransId="{60262D7C-23D8-45FE-AA10-D9B205DCB695}"/>
    <dgm:cxn modelId="{C321FE8F-FFBB-4C4D-A7AF-247C77F4D17A}" type="presOf" srcId="{F0AE0028-1E2A-4404-81F0-4DBEB9FA5ABD}" destId="{B79C4E16-6C46-4C50-9386-910EBC4ACD34}" srcOrd="0" destOrd="0" presId="urn:microsoft.com/office/officeart/2005/8/layout/hierarchy3"/>
    <dgm:cxn modelId="{79A91516-F9DB-4C93-BC09-1B429AE39A79}" type="presOf" srcId="{E3FCC474-D50F-4554-8A4E-AD22B8620551}" destId="{F6D28A27-9889-49BD-9E77-9F3714504E9F}" srcOrd="1" destOrd="0" presId="urn:microsoft.com/office/officeart/2005/8/layout/hierarchy3"/>
    <dgm:cxn modelId="{1B43813E-AB6C-40F5-BD80-67736875F7EC}" type="presOf" srcId="{E3FCC474-D50F-4554-8A4E-AD22B8620551}" destId="{516C7D8A-670A-4C50-AB39-558689B27ECF}" srcOrd="0" destOrd="0" presId="urn:microsoft.com/office/officeart/2005/8/layout/hierarchy3"/>
    <dgm:cxn modelId="{253AB2EE-2D76-4199-8A24-A417DA95F7FC}" type="presOf" srcId="{937A5F42-EEC8-401C-8E03-9B0C7E015443}" destId="{B00A9729-A12F-43C6-BE1B-C8F81C6B784F}" srcOrd="0" destOrd="0" presId="urn:microsoft.com/office/officeart/2005/8/layout/hierarchy3"/>
    <dgm:cxn modelId="{5922A7CC-E081-46AD-88B0-F2550BC187C3}" type="presOf" srcId="{64E3C337-C716-4812-938E-FBBA948D1703}" destId="{90644ED1-3678-4B66-8C95-856FB5028CF7}" srcOrd="0" destOrd="0" presId="urn:microsoft.com/office/officeart/2005/8/layout/hierarchy3"/>
    <dgm:cxn modelId="{11F473D6-EB57-45E7-ADFA-6AA6EBADE414}" type="presOf" srcId="{7DD0CE94-C960-452E-8838-D3701F9FDAE8}" destId="{D5B51A32-4E71-4DE5-B06A-8C1F1E4A324F}" srcOrd="0" destOrd="0" presId="urn:microsoft.com/office/officeart/2005/8/layout/hierarchy3"/>
    <dgm:cxn modelId="{55258CD2-F6A4-432B-A25D-A4EC49F21000}" type="presOf" srcId="{3F2FCD05-9617-4AD2-9981-B7356AD2C7D7}" destId="{0790CDE8-CC31-4F03-9A66-B6D4C653EE91}" srcOrd="1" destOrd="0" presId="urn:microsoft.com/office/officeart/2005/8/layout/hierarchy3"/>
    <dgm:cxn modelId="{5B357784-7336-4C1C-A2C9-31247135FF46}" srcId="{E3FCC474-D50F-4554-8A4E-AD22B8620551}" destId="{1E705C14-3EB3-4869-958F-597B79532CC0}" srcOrd="3" destOrd="0" parTransId="{7DD0CE94-C960-452E-8838-D3701F9FDAE8}" sibTransId="{CF0E3D0C-9EB4-45EC-8C07-61F7E08DA29B}"/>
    <dgm:cxn modelId="{008C4DA7-E028-4D40-A869-1222BEC316AF}" srcId="{6C96CA93-86DE-469A-A197-56013B77D36F}" destId="{3F2FCD05-9617-4AD2-9981-B7356AD2C7D7}" srcOrd="0" destOrd="0" parTransId="{CD8BEB68-EBED-49E4-9F87-3554E00A764C}" sibTransId="{D9A695F0-C947-451A-951F-9C9A029E6539}"/>
    <dgm:cxn modelId="{489ECBB9-C026-46BA-966B-5770025296C4}" type="presOf" srcId="{187E2EBC-3CD4-43E3-91FF-E6C643538E77}" destId="{E707A20C-8E07-4440-92A4-AE11A4BF83B3}" srcOrd="0" destOrd="0" presId="urn:microsoft.com/office/officeart/2005/8/layout/hierarchy3"/>
    <dgm:cxn modelId="{8A75339A-0A13-46E6-9063-585261693D2F}" type="presOf" srcId="{3F2FCD05-9617-4AD2-9981-B7356AD2C7D7}" destId="{F6A097B4-8606-4263-9EB5-1DCB7334D0D9}" srcOrd="0" destOrd="0" presId="urn:microsoft.com/office/officeart/2005/8/layout/hierarchy3"/>
    <dgm:cxn modelId="{3346D7E8-B777-4CA6-B879-4A883E11324F}" type="presOf" srcId="{D038D4FC-7171-45A5-AC9F-CB8CDE801584}" destId="{ECE7C65A-F4AD-48B4-AED1-9411699C4BDC}" srcOrd="0" destOrd="0" presId="urn:microsoft.com/office/officeart/2005/8/layout/hierarchy3"/>
    <dgm:cxn modelId="{316B4672-8ACA-49A0-96EA-36533B417820}" srcId="{3F2FCD05-9617-4AD2-9981-B7356AD2C7D7}" destId="{937A5F42-EEC8-401C-8E03-9B0C7E015443}" srcOrd="1" destOrd="0" parTransId="{1230E817-0171-4323-BAAF-4E5F50109DF5}" sibTransId="{3E2C81D2-D7D5-4BEB-BCA7-878BE73B72AC}"/>
    <dgm:cxn modelId="{AE19806F-0ED2-458A-9B04-C1781AE89979}" type="presOf" srcId="{9E1472ED-C8CE-4C8B-A883-305137CB094F}" destId="{F87791F8-EB38-4B2C-87E3-4F5B028B8739}" srcOrd="0" destOrd="0" presId="urn:microsoft.com/office/officeart/2005/8/layout/hierarchy3"/>
    <dgm:cxn modelId="{86AFF6C5-65DE-49FC-8719-89E6FE4BF089}" srcId="{E3FCC474-D50F-4554-8A4E-AD22B8620551}" destId="{DD79423F-9DBD-4BAD-A97F-67ED288167B5}" srcOrd="2" destOrd="0" parTransId="{187E2EBC-3CD4-43E3-91FF-E6C643538E77}" sibTransId="{4524018B-0676-4E62-90BD-7C47E27AE292}"/>
    <dgm:cxn modelId="{EA3CA8C5-F440-44CE-87B0-08470C047E2A}" srcId="{3F17CB49-9EAE-49E3-A1FA-1270EC2E2A11}" destId="{D038D4FC-7171-45A5-AC9F-CB8CDE801584}" srcOrd="0" destOrd="0" parTransId="{3954094F-0CD2-480D-A27E-AAC3612CD401}" sibTransId="{AD3D00C5-197C-48ED-98E1-09879B919E27}"/>
    <dgm:cxn modelId="{F51DFB0C-B932-4185-ABAA-D6AB48DF4AF0}" srcId="{E3FCC474-D50F-4554-8A4E-AD22B8620551}" destId="{9E1472ED-C8CE-4C8B-A883-305137CB094F}" srcOrd="1" destOrd="0" parTransId="{71578B3B-DC7C-44ED-9FAA-90A7FD4A5105}" sibTransId="{E4E6A6E0-B210-4069-88E3-A083346AC374}"/>
    <dgm:cxn modelId="{2B498498-0559-428A-B8B5-60FB8A3C4C57}" type="presOf" srcId="{6C96CA93-86DE-469A-A197-56013B77D36F}" destId="{751FB4FF-E707-4356-B06D-498006279750}" srcOrd="0" destOrd="0" presId="urn:microsoft.com/office/officeart/2005/8/layout/hierarchy3"/>
    <dgm:cxn modelId="{D06B4ADB-0E7F-4D98-9116-274E1768B2F3}" type="presOf" srcId="{1E2860DE-8F2D-4498-AAC3-DCB9F5CE69FA}" destId="{7D4A8CB7-4F33-40E8-A097-17259FB46A8E}" srcOrd="0" destOrd="0" presId="urn:microsoft.com/office/officeart/2005/8/layout/hierarchy3"/>
    <dgm:cxn modelId="{90D2148B-5BDE-46FE-A129-A1AD1D018B51}" type="presOf" srcId="{EDDB7989-4F44-419E-A37A-A63A3C051B46}" destId="{B685E843-2651-4F82-920A-B33E0953551A}" srcOrd="0" destOrd="0" presId="urn:microsoft.com/office/officeart/2005/8/layout/hierarchy3"/>
    <dgm:cxn modelId="{29C3B96D-B252-4D05-93BA-324CE4329FFF}" type="presOf" srcId="{1E705C14-3EB3-4869-958F-597B79532CC0}" destId="{48DD42CC-E18F-4BE1-87C0-795B5FBC2A56}" srcOrd="0" destOrd="0" presId="urn:microsoft.com/office/officeart/2005/8/layout/hierarchy3"/>
    <dgm:cxn modelId="{9DA150CA-93CE-4C2E-99FC-3442E688522B}" srcId="{3F2FCD05-9617-4AD2-9981-B7356AD2C7D7}" destId="{EDDB7989-4F44-419E-A37A-A63A3C051B46}" srcOrd="0" destOrd="0" parTransId="{F0AE0028-1E2A-4404-81F0-4DBEB9FA5ABD}" sibTransId="{AE5863A6-A49F-49E9-9C4C-F4385549FB31}"/>
    <dgm:cxn modelId="{5B33469C-E9E8-4A66-ABE4-173B7C7E3738}" type="presOf" srcId="{71578B3B-DC7C-44ED-9FAA-90A7FD4A5105}" destId="{5E3D98C9-A50A-426D-87A8-402D1D86602E}" srcOrd="0" destOrd="0" presId="urn:microsoft.com/office/officeart/2005/8/layout/hierarchy3"/>
    <dgm:cxn modelId="{CC590B31-CE09-4357-A11D-A65B03C0E56E}" type="presOf" srcId="{DD79423F-9DBD-4BAD-A97F-67ED288167B5}" destId="{F914CCE3-B31C-4DE6-B5CC-6016D33AF56C}" srcOrd="0" destOrd="0" presId="urn:microsoft.com/office/officeart/2005/8/layout/hierarchy3"/>
    <dgm:cxn modelId="{E6BE7114-5BC7-4DCA-8236-A83C288F3795}" srcId="{E3FCC474-D50F-4554-8A4E-AD22B8620551}" destId="{64E3C337-C716-4812-938E-FBBA948D1703}" srcOrd="0" destOrd="0" parTransId="{732227D5-DCA1-45B8-9ECB-EFAC76E3DE9E}" sibTransId="{BAA7D30B-71A6-4445-85BB-0577A21C2638}"/>
    <dgm:cxn modelId="{DF425835-F205-475E-8F4A-A64215C8E87F}" type="presOf" srcId="{1230E817-0171-4323-BAAF-4E5F50109DF5}" destId="{D9A94CE4-4631-4D9B-BFCF-580CC2D36CE6}" srcOrd="0" destOrd="0" presId="urn:microsoft.com/office/officeart/2005/8/layout/hierarchy3"/>
    <dgm:cxn modelId="{B17DA6AB-1EBC-4425-9AC7-395E9BF24E46}" type="presOf" srcId="{3F17CB49-9EAE-49E3-A1FA-1270EC2E2A11}" destId="{DEAF46F9-EEBF-4A2E-924F-2C08A9380C8F}" srcOrd="0" destOrd="0" presId="urn:microsoft.com/office/officeart/2005/8/layout/hierarchy3"/>
    <dgm:cxn modelId="{98C9D245-D593-41EF-9E7E-A7D128EF9472}" srcId="{6C96CA93-86DE-469A-A197-56013B77D36F}" destId="{3F17CB49-9EAE-49E3-A1FA-1270EC2E2A11}" srcOrd="2" destOrd="0" parTransId="{0B776B58-11E3-46BF-B483-EFB33371F038}" sibTransId="{ABEE0166-79A8-4B4A-8433-2685EE48380D}"/>
    <dgm:cxn modelId="{A6660FD2-7DAE-42FB-810F-37A185BF32AA}" type="presOf" srcId="{3954094F-0CD2-480D-A27E-AAC3612CD401}" destId="{6815B0DE-A2F5-43B8-B5E8-0DC903BEF4DB}" srcOrd="0" destOrd="0" presId="urn:microsoft.com/office/officeart/2005/8/layout/hierarchy3"/>
    <dgm:cxn modelId="{52870344-D07D-42F8-9E05-EE6B2A87DBC9}" type="presOf" srcId="{7D548AAA-65E9-4C85-9B00-DAA30241D4F8}" destId="{F6F46777-B1AF-4BA7-8069-BAA3DEB58734}" srcOrd="0" destOrd="0" presId="urn:microsoft.com/office/officeart/2005/8/layout/hierarchy3"/>
    <dgm:cxn modelId="{31B5D87E-138B-4332-9B32-AEA6C6C7D1E7}" type="presOf" srcId="{3F17CB49-9EAE-49E3-A1FA-1270EC2E2A11}" destId="{84374B75-ED03-4663-AA37-66161D3F3B58}" srcOrd="1" destOrd="0" presId="urn:microsoft.com/office/officeart/2005/8/layout/hierarchy3"/>
    <dgm:cxn modelId="{4B5F1324-EB91-4D3C-8BB1-67482666A9E9}" type="presParOf" srcId="{751FB4FF-E707-4356-B06D-498006279750}" destId="{717F4DF0-53C0-4634-BC6B-F3C2B9CB7B88}" srcOrd="0" destOrd="0" presId="urn:microsoft.com/office/officeart/2005/8/layout/hierarchy3"/>
    <dgm:cxn modelId="{9DA8AA4F-C636-4398-A370-A248517FBD47}" type="presParOf" srcId="{717F4DF0-53C0-4634-BC6B-F3C2B9CB7B88}" destId="{1A7D8242-6FAC-4451-9582-4EABF5ECD269}" srcOrd="0" destOrd="0" presId="urn:microsoft.com/office/officeart/2005/8/layout/hierarchy3"/>
    <dgm:cxn modelId="{B266DBF0-A9BA-4BA9-8505-E81358DC7C63}" type="presParOf" srcId="{1A7D8242-6FAC-4451-9582-4EABF5ECD269}" destId="{F6A097B4-8606-4263-9EB5-1DCB7334D0D9}" srcOrd="0" destOrd="0" presId="urn:microsoft.com/office/officeart/2005/8/layout/hierarchy3"/>
    <dgm:cxn modelId="{D4DF0432-395A-4D34-8DF5-8A991DB07FC3}" type="presParOf" srcId="{1A7D8242-6FAC-4451-9582-4EABF5ECD269}" destId="{0790CDE8-CC31-4F03-9A66-B6D4C653EE91}" srcOrd="1" destOrd="0" presId="urn:microsoft.com/office/officeart/2005/8/layout/hierarchy3"/>
    <dgm:cxn modelId="{CC0C36F8-F543-4D5A-8C18-45D68196BCB9}" type="presParOf" srcId="{717F4DF0-53C0-4634-BC6B-F3C2B9CB7B88}" destId="{D2D4C7B8-350F-416C-9122-A03AE99A9BBE}" srcOrd="1" destOrd="0" presId="urn:microsoft.com/office/officeart/2005/8/layout/hierarchy3"/>
    <dgm:cxn modelId="{0741187F-00C2-4C3E-8148-EEEBA09B31F3}" type="presParOf" srcId="{D2D4C7B8-350F-416C-9122-A03AE99A9BBE}" destId="{B79C4E16-6C46-4C50-9386-910EBC4ACD34}" srcOrd="0" destOrd="0" presId="urn:microsoft.com/office/officeart/2005/8/layout/hierarchy3"/>
    <dgm:cxn modelId="{4C1971EC-C87D-474C-8117-D85EF0609927}" type="presParOf" srcId="{D2D4C7B8-350F-416C-9122-A03AE99A9BBE}" destId="{B685E843-2651-4F82-920A-B33E0953551A}" srcOrd="1" destOrd="0" presId="urn:microsoft.com/office/officeart/2005/8/layout/hierarchy3"/>
    <dgm:cxn modelId="{ECAC3C42-2972-404B-BD5E-C75E6AD532D4}" type="presParOf" srcId="{D2D4C7B8-350F-416C-9122-A03AE99A9BBE}" destId="{D9A94CE4-4631-4D9B-BFCF-580CC2D36CE6}" srcOrd="2" destOrd="0" presId="urn:microsoft.com/office/officeart/2005/8/layout/hierarchy3"/>
    <dgm:cxn modelId="{E72C7BE7-BA71-487D-94CC-22F928DF21E5}" type="presParOf" srcId="{D2D4C7B8-350F-416C-9122-A03AE99A9BBE}" destId="{B00A9729-A12F-43C6-BE1B-C8F81C6B784F}" srcOrd="3" destOrd="0" presId="urn:microsoft.com/office/officeart/2005/8/layout/hierarchy3"/>
    <dgm:cxn modelId="{C9B1D294-0D9C-4149-A565-9FDDB354486D}" type="presParOf" srcId="{751FB4FF-E707-4356-B06D-498006279750}" destId="{E5BAFEEC-9B92-44FF-91A9-8223E77D7E3B}" srcOrd="1" destOrd="0" presId="urn:microsoft.com/office/officeart/2005/8/layout/hierarchy3"/>
    <dgm:cxn modelId="{77D49C67-7571-4769-9966-DEE987F68DB5}" type="presParOf" srcId="{E5BAFEEC-9B92-44FF-91A9-8223E77D7E3B}" destId="{08130517-F55C-40CA-BB7A-501610A6B280}" srcOrd="0" destOrd="0" presId="urn:microsoft.com/office/officeart/2005/8/layout/hierarchy3"/>
    <dgm:cxn modelId="{E24FB69F-401B-4177-9620-0A5AE65B1AEF}" type="presParOf" srcId="{08130517-F55C-40CA-BB7A-501610A6B280}" destId="{516C7D8A-670A-4C50-AB39-558689B27ECF}" srcOrd="0" destOrd="0" presId="urn:microsoft.com/office/officeart/2005/8/layout/hierarchy3"/>
    <dgm:cxn modelId="{59DD55F2-B4A0-4F7B-9730-ABAD71210B07}" type="presParOf" srcId="{08130517-F55C-40CA-BB7A-501610A6B280}" destId="{F6D28A27-9889-49BD-9E77-9F3714504E9F}" srcOrd="1" destOrd="0" presId="urn:microsoft.com/office/officeart/2005/8/layout/hierarchy3"/>
    <dgm:cxn modelId="{558F8D0F-B472-414B-8CB2-1B6C8D3B05A2}" type="presParOf" srcId="{E5BAFEEC-9B92-44FF-91A9-8223E77D7E3B}" destId="{64C598F0-CFF4-49FA-92EC-4178E8C3B474}" srcOrd="1" destOrd="0" presId="urn:microsoft.com/office/officeart/2005/8/layout/hierarchy3"/>
    <dgm:cxn modelId="{7DBBF584-63CB-4192-AB43-84F9518B8285}" type="presParOf" srcId="{64C598F0-CFF4-49FA-92EC-4178E8C3B474}" destId="{1D379A43-D4EA-47E6-8816-AD854E3B6A91}" srcOrd="0" destOrd="0" presId="urn:microsoft.com/office/officeart/2005/8/layout/hierarchy3"/>
    <dgm:cxn modelId="{63C07128-7DC7-45F2-8A20-504D7EB3655B}" type="presParOf" srcId="{64C598F0-CFF4-49FA-92EC-4178E8C3B474}" destId="{90644ED1-3678-4B66-8C95-856FB5028CF7}" srcOrd="1" destOrd="0" presId="urn:microsoft.com/office/officeart/2005/8/layout/hierarchy3"/>
    <dgm:cxn modelId="{8B154A07-5B58-40DE-BCAE-7D749E6C6180}" type="presParOf" srcId="{64C598F0-CFF4-49FA-92EC-4178E8C3B474}" destId="{5E3D98C9-A50A-426D-87A8-402D1D86602E}" srcOrd="2" destOrd="0" presId="urn:microsoft.com/office/officeart/2005/8/layout/hierarchy3"/>
    <dgm:cxn modelId="{57EF70C2-EB54-4E94-9B84-5845FF45A70C}" type="presParOf" srcId="{64C598F0-CFF4-49FA-92EC-4178E8C3B474}" destId="{F87791F8-EB38-4B2C-87E3-4F5B028B8739}" srcOrd="3" destOrd="0" presId="urn:microsoft.com/office/officeart/2005/8/layout/hierarchy3"/>
    <dgm:cxn modelId="{6256209A-D119-4359-87AF-3C216712664C}" type="presParOf" srcId="{64C598F0-CFF4-49FA-92EC-4178E8C3B474}" destId="{E707A20C-8E07-4440-92A4-AE11A4BF83B3}" srcOrd="4" destOrd="0" presId="urn:microsoft.com/office/officeart/2005/8/layout/hierarchy3"/>
    <dgm:cxn modelId="{90FFE10B-7EA3-45B3-9143-E3E9B70AD878}" type="presParOf" srcId="{64C598F0-CFF4-49FA-92EC-4178E8C3B474}" destId="{F914CCE3-B31C-4DE6-B5CC-6016D33AF56C}" srcOrd="5" destOrd="0" presId="urn:microsoft.com/office/officeart/2005/8/layout/hierarchy3"/>
    <dgm:cxn modelId="{9F3B17A4-10F9-479C-BB21-249D27ED17F2}" type="presParOf" srcId="{64C598F0-CFF4-49FA-92EC-4178E8C3B474}" destId="{D5B51A32-4E71-4DE5-B06A-8C1F1E4A324F}" srcOrd="6" destOrd="0" presId="urn:microsoft.com/office/officeart/2005/8/layout/hierarchy3"/>
    <dgm:cxn modelId="{8C9DA9EA-FFC6-4014-818F-FF6809530125}" type="presParOf" srcId="{64C598F0-CFF4-49FA-92EC-4178E8C3B474}" destId="{48DD42CC-E18F-4BE1-87C0-795B5FBC2A56}" srcOrd="7" destOrd="0" presId="urn:microsoft.com/office/officeart/2005/8/layout/hierarchy3"/>
    <dgm:cxn modelId="{82D90423-468D-4870-9D2E-014C0B2E1BB9}" type="presParOf" srcId="{751FB4FF-E707-4356-B06D-498006279750}" destId="{C389C010-7E3E-4086-B2A8-FA5F9661324B}" srcOrd="2" destOrd="0" presId="urn:microsoft.com/office/officeart/2005/8/layout/hierarchy3"/>
    <dgm:cxn modelId="{98105FB4-7B00-4B48-92E7-737FF894857B}" type="presParOf" srcId="{C389C010-7E3E-4086-B2A8-FA5F9661324B}" destId="{684DAD33-2075-48A2-AE27-9F1B7F735A55}" srcOrd="0" destOrd="0" presId="urn:microsoft.com/office/officeart/2005/8/layout/hierarchy3"/>
    <dgm:cxn modelId="{FC7D7D42-C3E6-4C5F-AE75-64CFD543ADF9}" type="presParOf" srcId="{684DAD33-2075-48A2-AE27-9F1B7F735A55}" destId="{DEAF46F9-EEBF-4A2E-924F-2C08A9380C8F}" srcOrd="0" destOrd="0" presId="urn:microsoft.com/office/officeart/2005/8/layout/hierarchy3"/>
    <dgm:cxn modelId="{D0E04128-D4DD-4AA2-B6AE-EAB6CEE7A478}" type="presParOf" srcId="{684DAD33-2075-48A2-AE27-9F1B7F735A55}" destId="{84374B75-ED03-4663-AA37-66161D3F3B58}" srcOrd="1" destOrd="0" presId="urn:microsoft.com/office/officeart/2005/8/layout/hierarchy3"/>
    <dgm:cxn modelId="{BC988E57-746A-4D8E-BEDA-E100F4ADB7A2}" type="presParOf" srcId="{C389C010-7E3E-4086-B2A8-FA5F9661324B}" destId="{AE61996F-1C67-4102-80A7-4CFC6B06ED45}" srcOrd="1" destOrd="0" presId="urn:microsoft.com/office/officeart/2005/8/layout/hierarchy3"/>
    <dgm:cxn modelId="{F2BA7FB8-5F67-481B-A7F8-E9E45F908FD9}" type="presParOf" srcId="{AE61996F-1C67-4102-80A7-4CFC6B06ED45}" destId="{6815B0DE-A2F5-43B8-B5E8-0DC903BEF4DB}" srcOrd="0" destOrd="0" presId="urn:microsoft.com/office/officeart/2005/8/layout/hierarchy3"/>
    <dgm:cxn modelId="{746AB6D7-D7E5-4318-912F-304C8BC1EBEF}" type="presParOf" srcId="{AE61996F-1C67-4102-80A7-4CFC6B06ED45}" destId="{ECE7C65A-F4AD-48B4-AED1-9411699C4BDC}" srcOrd="1" destOrd="0" presId="urn:microsoft.com/office/officeart/2005/8/layout/hierarchy3"/>
    <dgm:cxn modelId="{137E8504-BB26-4682-83F1-59DC882A2291}" type="presParOf" srcId="{AE61996F-1C67-4102-80A7-4CFC6B06ED45}" destId="{7D4A8CB7-4F33-40E8-A097-17259FB46A8E}" srcOrd="2" destOrd="0" presId="urn:microsoft.com/office/officeart/2005/8/layout/hierarchy3"/>
    <dgm:cxn modelId="{AA7EA89B-49A9-45DA-B637-6C5FE6E603FC}" type="presParOf" srcId="{AE61996F-1C67-4102-80A7-4CFC6B06ED45}" destId="{F6F46777-B1AF-4BA7-8069-BAA3DEB58734}"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96CA93-86DE-469A-A197-56013B77D36F}"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E3FCC474-D50F-4554-8A4E-AD22B8620551}">
      <dgm:prSet phldrT="[Text]"/>
      <dgm:spPr>
        <a:solidFill>
          <a:schemeClr val="accent6"/>
        </a:solidFill>
      </dgm:spPr>
      <dgm:t>
        <a:bodyPr/>
        <a:lstStyle/>
        <a:p>
          <a:r>
            <a:rPr lang="en-US" dirty="0" smtClean="0"/>
            <a:t>Social Identity Concerns</a:t>
          </a:r>
          <a:endParaRPr lang="en-US" dirty="0"/>
        </a:p>
      </dgm:t>
    </dgm:pt>
    <dgm:pt modelId="{69BF9969-CCB6-44F0-B00D-7CDB4FD245F4}" type="parTrans" cxnId="{07B8A9E7-1DF7-4864-A1F2-44F45597FE4B}">
      <dgm:prSet/>
      <dgm:spPr/>
      <dgm:t>
        <a:bodyPr/>
        <a:lstStyle/>
        <a:p>
          <a:endParaRPr lang="en-US"/>
        </a:p>
      </dgm:t>
    </dgm:pt>
    <dgm:pt modelId="{60262D7C-23D8-45FE-AA10-D9B205DCB695}" type="sibTrans" cxnId="{07B8A9E7-1DF7-4864-A1F2-44F45597FE4B}">
      <dgm:prSet/>
      <dgm:spPr/>
      <dgm:t>
        <a:bodyPr/>
        <a:lstStyle/>
        <a:p>
          <a:endParaRPr lang="en-US"/>
        </a:p>
      </dgm:t>
    </dgm:pt>
    <dgm:pt modelId="{9E1472ED-C8CE-4C8B-A883-305137CB094F}">
      <dgm:prSet phldrT="[Text]" custT="1"/>
      <dgm:spPr/>
      <dgm:t>
        <a:bodyPr/>
        <a:lstStyle/>
        <a:p>
          <a:r>
            <a:rPr lang="en-US" sz="2400" dirty="0" smtClean="0"/>
            <a:t>Authenticity</a:t>
          </a:r>
          <a:endParaRPr lang="en-US" sz="2400" dirty="0"/>
        </a:p>
      </dgm:t>
    </dgm:pt>
    <dgm:pt modelId="{71578B3B-DC7C-44ED-9FAA-90A7FD4A5105}" type="parTrans" cxnId="{F51DFB0C-B932-4185-ABAA-D6AB48DF4AF0}">
      <dgm:prSet/>
      <dgm:spPr/>
      <dgm:t>
        <a:bodyPr/>
        <a:lstStyle/>
        <a:p>
          <a:endParaRPr lang="en-US"/>
        </a:p>
      </dgm:t>
    </dgm:pt>
    <dgm:pt modelId="{E4E6A6E0-B210-4069-88E3-A083346AC374}" type="sibTrans" cxnId="{F51DFB0C-B932-4185-ABAA-D6AB48DF4AF0}">
      <dgm:prSet/>
      <dgm:spPr/>
      <dgm:t>
        <a:bodyPr/>
        <a:lstStyle/>
        <a:p>
          <a:endParaRPr lang="en-US"/>
        </a:p>
      </dgm:t>
    </dgm:pt>
    <dgm:pt modelId="{DD79423F-9DBD-4BAD-A97F-67ED288167B5}">
      <dgm:prSet phldrT="[Text]" custT="1"/>
      <dgm:spPr/>
      <dgm:t>
        <a:bodyPr/>
        <a:lstStyle/>
        <a:p>
          <a:r>
            <a:rPr lang="en-US" sz="2400" dirty="0" smtClean="0"/>
            <a:t>Trust/fairness</a:t>
          </a:r>
          <a:endParaRPr lang="en-US" sz="2400" dirty="0"/>
        </a:p>
      </dgm:t>
    </dgm:pt>
    <dgm:pt modelId="{187E2EBC-3CD4-43E3-91FF-E6C643538E77}" type="parTrans" cxnId="{86AFF6C5-65DE-49FC-8719-89E6FE4BF089}">
      <dgm:prSet/>
      <dgm:spPr/>
      <dgm:t>
        <a:bodyPr/>
        <a:lstStyle/>
        <a:p>
          <a:endParaRPr lang="en-US"/>
        </a:p>
      </dgm:t>
    </dgm:pt>
    <dgm:pt modelId="{4524018B-0676-4E62-90BD-7C47E27AE292}" type="sibTrans" cxnId="{86AFF6C5-65DE-49FC-8719-89E6FE4BF089}">
      <dgm:prSet/>
      <dgm:spPr/>
      <dgm:t>
        <a:bodyPr/>
        <a:lstStyle/>
        <a:p>
          <a:endParaRPr lang="en-US"/>
        </a:p>
      </dgm:t>
    </dgm:pt>
    <dgm:pt modelId="{64E3C337-C716-4812-938E-FBBA948D1703}">
      <dgm:prSet phldrT="[Text]" custT="1"/>
      <dgm:spPr/>
      <dgm:t>
        <a:bodyPr/>
        <a:lstStyle/>
        <a:p>
          <a:r>
            <a:rPr lang="en-US" sz="2400" dirty="0" smtClean="0"/>
            <a:t>Belonging</a:t>
          </a:r>
          <a:endParaRPr lang="en-US" sz="2400" dirty="0"/>
        </a:p>
      </dgm:t>
    </dgm:pt>
    <dgm:pt modelId="{732227D5-DCA1-45B8-9ECB-EFAC76E3DE9E}" type="parTrans" cxnId="{E6BE7114-5BC7-4DCA-8236-A83C288F3795}">
      <dgm:prSet/>
      <dgm:spPr/>
      <dgm:t>
        <a:bodyPr/>
        <a:lstStyle/>
        <a:p>
          <a:endParaRPr lang="en-US"/>
        </a:p>
      </dgm:t>
    </dgm:pt>
    <dgm:pt modelId="{BAA7D30B-71A6-4445-85BB-0577A21C2638}" type="sibTrans" cxnId="{E6BE7114-5BC7-4DCA-8236-A83C288F3795}">
      <dgm:prSet/>
      <dgm:spPr/>
      <dgm:t>
        <a:bodyPr/>
        <a:lstStyle/>
        <a:p>
          <a:endParaRPr lang="en-US"/>
        </a:p>
      </dgm:t>
    </dgm:pt>
    <dgm:pt modelId="{1E705C14-3EB3-4869-958F-597B79532CC0}">
      <dgm:prSet phldrT="[Text]" custT="1"/>
      <dgm:spPr/>
      <dgm:t>
        <a:bodyPr/>
        <a:lstStyle/>
        <a:p>
          <a:r>
            <a:rPr lang="en-US" sz="1800" dirty="0" smtClean="0"/>
            <a:t>Stereotype confirmation concerns (stereotype threat)</a:t>
          </a:r>
          <a:endParaRPr lang="en-US" sz="1800" dirty="0"/>
        </a:p>
      </dgm:t>
    </dgm:pt>
    <dgm:pt modelId="{7DD0CE94-C960-452E-8838-D3701F9FDAE8}" type="parTrans" cxnId="{5B357784-7336-4C1C-A2C9-31247135FF46}">
      <dgm:prSet/>
      <dgm:spPr/>
      <dgm:t>
        <a:bodyPr/>
        <a:lstStyle/>
        <a:p>
          <a:endParaRPr lang="en-US"/>
        </a:p>
      </dgm:t>
    </dgm:pt>
    <dgm:pt modelId="{CF0E3D0C-9EB4-45EC-8C07-61F7E08DA29B}" type="sibTrans" cxnId="{5B357784-7336-4C1C-A2C9-31247135FF46}">
      <dgm:prSet/>
      <dgm:spPr/>
      <dgm:t>
        <a:bodyPr/>
        <a:lstStyle/>
        <a:p>
          <a:endParaRPr lang="en-US"/>
        </a:p>
      </dgm:t>
    </dgm:pt>
    <dgm:pt modelId="{751FB4FF-E707-4356-B06D-498006279750}" type="pres">
      <dgm:prSet presAssocID="{6C96CA93-86DE-469A-A197-56013B77D36F}" presName="diagram" presStyleCnt="0">
        <dgm:presLayoutVars>
          <dgm:chPref val="1"/>
          <dgm:dir/>
          <dgm:animOne val="branch"/>
          <dgm:animLvl val="lvl"/>
          <dgm:resizeHandles/>
        </dgm:presLayoutVars>
      </dgm:prSet>
      <dgm:spPr/>
      <dgm:t>
        <a:bodyPr/>
        <a:lstStyle/>
        <a:p>
          <a:endParaRPr lang="en-US"/>
        </a:p>
      </dgm:t>
    </dgm:pt>
    <dgm:pt modelId="{E5BAFEEC-9B92-44FF-91A9-8223E77D7E3B}" type="pres">
      <dgm:prSet presAssocID="{E3FCC474-D50F-4554-8A4E-AD22B8620551}" presName="root" presStyleCnt="0"/>
      <dgm:spPr/>
    </dgm:pt>
    <dgm:pt modelId="{08130517-F55C-40CA-BB7A-501610A6B280}" type="pres">
      <dgm:prSet presAssocID="{E3FCC474-D50F-4554-8A4E-AD22B8620551}" presName="rootComposite" presStyleCnt="0"/>
      <dgm:spPr/>
    </dgm:pt>
    <dgm:pt modelId="{516C7D8A-670A-4C50-AB39-558689B27ECF}" type="pres">
      <dgm:prSet presAssocID="{E3FCC474-D50F-4554-8A4E-AD22B8620551}" presName="rootText" presStyleLbl="node1" presStyleIdx="0" presStyleCnt="1"/>
      <dgm:spPr/>
      <dgm:t>
        <a:bodyPr/>
        <a:lstStyle/>
        <a:p>
          <a:endParaRPr lang="en-US"/>
        </a:p>
      </dgm:t>
    </dgm:pt>
    <dgm:pt modelId="{F6D28A27-9889-49BD-9E77-9F3714504E9F}" type="pres">
      <dgm:prSet presAssocID="{E3FCC474-D50F-4554-8A4E-AD22B8620551}" presName="rootConnector" presStyleLbl="node1" presStyleIdx="0" presStyleCnt="1"/>
      <dgm:spPr/>
      <dgm:t>
        <a:bodyPr/>
        <a:lstStyle/>
        <a:p>
          <a:endParaRPr lang="en-US"/>
        </a:p>
      </dgm:t>
    </dgm:pt>
    <dgm:pt modelId="{64C598F0-CFF4-49FA-92EC-4178E8C3B474}" type="pres">
      <dgm:prSet presAssocID="{E3FCC474-D50F-4554-8A4E-AD22B8620551}" presName="childShape" presStyleCnt="0"/>
      <dgm:spPr/>
    </dgm:pt>
    <dgm:pt modelId="{1D379A43-D4EA-47E6-8816-AD854E3B6A91}" type="pres">
      <dgm:prSet presAssocID="{732227D5-DCA1-45B8-9ECB-EFAC76E3DE9E}" presName="Name13" presStyleLbl="parChTrans1D2" presStyleIdx="0" presStyleCnt="4"/>
      <dgm:spPr/>
      <dgm:t>
        <a:bodyPr/>
        <a:lstStyle/>
        <a:p>
          <a:endParaRPr lang="en-US"/>
        </a:p>
      </dgm:t>
    </dgm:pt>
    <dgm:pt modelId="{90644ED1-3678-4B66-8C95-856FB5028CF7}" type="pres">
      <dgm:prSet presAssocID="{64E3C337-C716-4812-938E-FBBA948D1703}" presName="childText" presStyleLbl="bgAcc1" presStyleIdx="0" presStyleCnt="4">
        <dgm:presLayoutVars>
          <dgm:bulletEnabled val="1"/>
        </dgm:presLayoutVars>
      </dgm:prSet>
      <dgm:spPr/>
      <dgm:t>
        <a:bodyPr/>
        <a:lstStyle/>
        <a:p>
          <a:endParaRPr lang="en-US"/>
        </a:p>
      </dgm:t>
    </dgm:pt>
    <dgm:pt modelId="{5E3D98C9-A50A-426D-87A8-402D1D86602E}" type="pres">
      <dgm:prSet presAssocID="{71578B3B-DC7C-44ED-9FAA-90A7FD4A5105}" presName="Name13" presStyleLbl="parChTrans1D2" presStyleIdx="1" presStyleCnt="4"/>
      <dgm:spPr/>
      <dgm:t>
        <a:bodyPr/>
        <a:lstStyle/>
        <a:p>
          <a:endParaRPr lang="en-US"/>
        </a:p>
      </dgm:t>
    </dgm:pt>
    <dgm:pt modelId="{F87791F8-EB38-4B2C-87E3-4F5B028B8739}" type="pres">
      <dgm:prSet presAssocID="{9E1472ED-C8CE-4C8B-A883-305137CB094F}" presName="childText" presStyleLbl="bgAcc1" presStyleIdx="1" presStyleCnt="4" custScaleX="118877">
        <dgm:presLayoutVars>
          <dgm:bulletEnabled val="1"/>
        </dgm:presLayoutVars>
      </dgm:prSet>
      <dgm:spPr/>
      <dgm:t>
        <a:bodyPr/>
        <a:lstStyle/>
        <a:p>
          <a:endParaRPr lang="en-US"/>
        </a:p>
      </dgm:t>
    </dgm:pt>
    <dgm:pt modelId="{E707A20C-8E07-4440-92A4-AE11A4BF83B3}" type="pres">
      <dgm:prSet presAssocID="{187E2EBC-3CD4-43E3-91FF-E6C643538E77}" presName="Name13" presStyleLbl="parChTrans1D2" presStyleIdx="2" presStyleCnt="4"/>
      <dgm:spPr/>
      <dgm:t>
        <a:bodyPr/>
        <a:lstStyle/>
        <a:p>
          <a:endParaRPr lang="en-US"/>
        </a:p>
      </dgm:t>
    </dgm:pt>
    <dgm:pt modelId="{F914CCE3-B31C-4DE6-B5CC-6016D33AF56C}" type="pres">
      <dgm:prSet presAssocID="{DD79423F-9DBD-4BAD-A97F-67ED288167B5}" presName="childText" presStyleLbl="bgAcc1" presStyleIdx="2" presStyleCnt="4" custScaleX="136415">
        <dgm:presLayoutVars>
          <dgm:bulletEnabled val="1"/>
        </dgm:presLayoutVars>
      </dgm:prSet>
      <dgm:spPr/>
      <dgm:t>
        <a:bodyPr/>
        <a:lstStyle/>
        <a:p>
          <a:endParaRPr lang="en-US"/>
        </a:p>
      </dgm:t>
    </dgm:pt>
    <dgm:pt modelId="{D5B51A32-4E71-4DE5-B06A-8C1F1E4A324F}" type="pres">
      <dgm:prSet presAssocID="{7DD0CE94-C960-452E-8838-D3701F9FDAE8}" presName="Name13" presStyleLbl="parChTrans1D2" presStyleIdx="3" presStyleCnt="4"/>
      <dgm:spPr/>
      <dgm:t>
        <a:bodyPr/>
        <a:lstStyle/>
        <a:p>
          <a:endParaRPr lang="en-US"/>
        </a:p>
      </dgm:t>
    </dgm:pt>
    <dgm:pt modelId="{48DD42CC-E18F-4BE1-87C0-795B5FBC2A56}" type="pres">
      <dgm:prSet presAssocID="{1E705C14-3EB3-4869-958F-597B79532CC0}" presName="childText" presStyleLbl="bgAcc1" presStyleIdx="3" presStyleCnt="4" custScaleX="140342" custScaleY="112331">
        <dgm:presLayoutVars>
          <dgm:bulletEnabled val="1"/>
        </dgm:presLayoutVars>
      </dgm:prSet>
      <dgm:spPr/>
      <dgm:t>
        <a:bodyPr/>
        <a:lstStyle/>
        <a:p>
          <a:endParaRPr lang="en-US"/>
        </a:p>
      </dgm:t>
    </dgm:pt>
  </dgm:ptLst>
  <dgm:cxnLst>
    <dgm:cxn modelId="{9A362188-6EF9-4851-A012-8FE9C4CFDE5E}" type="presOf" srcId="{E3FCC474-D50F-4554-8A4E-AD22B8620551}" destId="{516C7D8A-670A-4C50-AB39-558689B27ECF}" srcOrd="0" destOrd="0" presId="urn:microsoft.com/office/officeart/2005/8/layout/hierarchy3"/>
    <dgm:cxn modelId="{E6BE7114-5BC7-4DCA-8236-A83C288F3795}" srcId="{E3FCC474-D50F-4554-8A4E-AD22B8620551}" destId="{64E3C337-C716-4812-938E-FBBA948D1703}" srcOrd="0" destOrd="0" parTransId="{732227D5-DCA1-45B8-9ECB-EFAC76E3DE9E}" sibTransId="{BAA7D30B-71A6-4445-85BB-0577A21C2638}"/>
    <dgm:cxn modelId="{599A0E83-13E9-4691-94FE-1718A4ECBDA2}" type="presOf" srcId="{DD79423F-9DBD-4BAD-A97F-67ED288167B5}" destId="{F914CCE3-B31C-4DE6-B5CC-6016D33AF56C}" srcOrd="0" destOrd="0" presId="urn:microsoft.com/office/officeart/2005/8/layout/hierarchy3"/>
    <dgm:cxn modelId="{5F393126-3028-46A9-AB41-CAC464FC1119}" type="presOf" srcId="{732227D5-DCA1-45B8-9ECB-EFAC76E3DE9E}" destId="{1D379A43-D4EA-47E6-8816-AD854E3B6A91}" srcOrd="0" destOrd="0" presId="urn:microsoft.com/office/officeart/2005/8/layout/hierarchy3"/>
    <dgm:cxn modelId="{DEB6228A-3BEE-479E-B72F-CC9E4868B8E6}" type="presOf" srcId="{64E3C337-C716-4812-938E-FBBA948D1703}" destId="{90644ED1-3678-4B66-8C95-856FB5028CF7}" srcOrd="0" destOrd="0" presId="urn:microsoft.com/office/officeart/2005/8/layout/hierarchy3"/>
    <dgm:cxn modelId="{07B8A9E7-1DF7-4864-A1F2-44F45597FE4B}" srcId="{6C96CA93-86DE-469A-A197-56013B77D36F}" destId="{E3FCC474-D50F-4554-8A4E-AD22B8620551}" srcOrd="0" destOrd="0" parTransId="{69BF9969-CCB6-44F0-B00D-7CDB4FD245F4}" sibTransId="{60262D7C-23D8-45FE-AA10-D9B205DCB695}"/>
    <dgm:cxn modelId="{5EDD8DA8-0D80-4A75-BF67-430945FD9A0F}" type="presOf" srcId="{7DD0CE94-C960-452E-8838-D3701F9FDAE8}" destId="{D5B51A32-4E71-4DE5-B06A-8C1F1E4A324F}" srcOrd="0" destOrd="0" presId="urn:microsoft.com/office/officeart/2005/8/layout/hierarchy3"/>
    <dgm:cxn modelId="{86AFF6C5-65DE-49FC-8719-89E6FE4BF089}" srcId="{E3FCC474-D50F-4554-8A4E-AD22B8620551}" destId="{DD79423F-9DBD-4BAD-A97F-67ED288167B5}" srcOrd="2" destOrd="0" parTransId="{187E2EBC-3CD4-43E3-91FF-E6C643538E77}" sibTransId="{4524018B-0676-4E62-90BD-7C47E27AE292}"/>
    <dgm:cxn modelId="{5B357784-7336-4C1C-A2C9-31247135FF46}" srcId="{E3FCC474-D50F-4554-8A4E-AD22B8620551}" destId="{1E705C14-3EB3-4869-958F-597B79532CC0}" srcOrd="3" destOrd="0" parTransId="{7DD0CE94-C960-452E-8838-D3701F9FDAE8}" sibTransId="{CF0E3D0C-9EB4-45EC-8C07-61F7E08DA29B}"/>
    <dgm:cxn modelId="{42EFD618-0749-4589-BAB2-C01EFF8609C8}" type="presOf" srcId="{9E1472ED-C8CE-4C8B-A883-305137CB094F}" destId="{F87791F8-EB38-4B2C-87E3-4F5B028B8739}" srcOrd="0" destOrd="0" presId="urn:microsoft.com/office/officeart/2005/8/layout/hierarchy3"/>
    <dgm:cxn modelId="{16D36245-57EC-4D9B-990A-05F95F00C0F1}" type="presOf" srcId="{E3FCC474-D50F-4554-8A4E-AD22B8620551}" destId="{F6D28A27-9889-49BD-9E77-9F3714504E9F}" srcOrd="1" destOrd="0" presId="urn:microsoft.com/office/officeart/2005/8/layout/hierarchy3"/>
    <dgm:cxn modelId="{E3F9F300-910F-4224-83A4-93B3BDE43D91}" type="presOf" srcId="{1E705C14-3EB3-4869-958F-597B79532CC0}" destId="{48DD42CC-E18F-4BE1-87C0-795B5FBC2A56}" srcOrd="0" destOrd="0" presId="urn:microsoft.com/office/officeart/2005/8/layout/hierarchy3"/>
    <dgm:cxn modelId="{C00DB0BD-A604-410A-9454-2D3071093DD0}" type="presOf" srcId="{6C96CA93-86DE-469A-A197-56013B77D36F}" destId="{751FB4FF-E707-4356-B06D-498006279750}" srcOrd="0" destOrd="0" presId="urn:microsoft.com/office/officeart/2005/8/layout/hierarchy3"/>
    <dgm:cxn modelId="{F51DFB0C-B932-4185-ABAA-D6AB48DF4AF0}" srcId="{E3FCC474-D50F-4554-8A4E-AD22B8620551}" destId="{9E1472ED-C8CE-4C8B-A883-305137CB094F}" srcOrd="1" destOrd="0" parTransId="{71578B3B-DC7C-44ED-9FAA-90A7FD4A5105}" sibTransId="{E4E6A6E0-B210-4069-88E3-A083346AC374}"/>
    <dgm:cxn modelId="{124EECA3-1E5E-444B-8428-1DABF91AC61E}" type="presOf" srcId="{71578B3B-DC7C-44ED-9FAA-90A7FD4A5105}" destId="{5E3D98C9-A50A-426D-87A8-402D1D86602E}" srcOrd="0" destOrd="0" presId="urn:microsoft.com/office/officeart/2005/8/layout/hierarchy3"/>
    <dgm:cxn modelId="{6F7CEFB3-49BB-467A-A953-00450CEDE87E}" type="presOf" srcId="{187E2EBC-3CD4-43E3-91FF-E6C643538E77}" destId="{E707A20C-8E07-4440-92A4-AE11A4BF83B3}" srcOrd="0" destOrd="0" presId="urn:microsoft.com/office/officeart/2005/8/layout/hierarchy3"/>
    <dgm:cxn modelId="{22EB3C12-F5B7-4087-AC04-BE6CB0E975D6}" type="presParOf" srcId="{751FB4FF-E707-4356-B06D-498006279750}" destId="{E5BAFEEC-9B92-44FF-91A9-8223E77D7E3B}" srcOrd="0" destOrd="0" presId="urn:microsoft.com/office/officeart/2005/8/layout/hierarchy3"/>
    <dgm:cxn modelId="{10D7FC65-9BC3-440D-8520-DB4C8BFA34DD}" type="presParOf" srcId="{E5BAFEEC-9B92-44FF-91A9-8223E77D7E3B}" destId="{08130517-F55C-40CA-BB7A-501610A6B280}" srcOrd="0" destOrd="0" presId="urn:microsoft.com/office/officeart/2005/8/layout/hierarchy3"/>
    <dgm:cxn modelId="{18490F6E-EFA1-4054-9BD5-EDB69A2F4B26}" type="presParOf" srcId="{08130517-F55C-40CA-BB7A-501610A6B280}" destId="{516C7D8A-670A-4C50-AB39-558689B27ECF}" srcOrd="0" destOrd="0" presId="urn:microsoft.com/office/officeart/2005/8/layout/hierarchy3"/>
    <dgm:cxn modelId="{E7650E93-F326-4EBF-A47F-F986916F1F29}" type="presParOf" srcId="{08130517-F55C-40CA-BB7A-501610A6B280}" destId="{F6D28A27-9889-49BD-9E77-9F3714504E9F}" srcOrd="1" destOrd="0" presId="urn:microsoft.com/office/officeart/2005/8/layout/hierarchy3"/>
    <dgm:cxn modelId="{976E5B00-F4C7-433D-A888-EE42B6F14A2E}" type="presParOf" srcId="{E5BAFEEC-9B92-44FF-91A9-8223E77D7E3B}" destId="{64C598F0-CFF4-49FA-92EC-4178E8C3B474}" srcOrd="1" destOrd="0" presId="urn:microsoft.com/office/officeart/2005/8/layout/hierarchy3"/>
    <dgm:cxn modelId="{12F18399-CAB8-44B5-91F3-CDE506831E56}" type="presParOf" srcId="{64C598F0-CFF4-49FA-92EC-4178E8C3B474}" destId="{1D379A43-D4EA-47E6-8816-AD854E3B6A91}" srcOrd="0" destOrd="0" presId="urn:microsoft.com/office/officeart/2005/8/layout/hierarchy3"/>
    <dgm:cxn modelId="{691C734D-3BEC-450E-ACB5-5D4908E1AF8F}" type="presParOf" srcId="{64C598F0-CFF4-49FA-92EC-4178E8C3B474}" destId="{90644ED1-3678-4B66-8C95-856FB5028CF7}" srcOrd="1" destOrd="0" presId="urn:microsoft.com/office/officeart/2005/8/layout/hierarchy3"/>
    <dgm:cxn modelId="{4602653C-0A15-4E6D-BE6A-FDC450883F7F}" type="presParOf" srcId="{64C598F0-CFF4-49FA-92EC-4178E8C3B474}" destId="{5E3D98C9-A50A-426D-87A8-402D1D86602E}" srcOrd="2" destOrd="0" presId="urn:microsoft.com/office/officeart/2005/8/layout/hierarchy3"/>
    <dgm:cxn modelId="{484C379C-32AC-49CF-BEE4-1C2C2BB7CDDA}" type="presParOf" srcId="{64C598F0-CFF4-49FA-92EC-4178E8C3B474}" destId="{F87791F8-EB38-4B2C-87E3-4F5B028B8739}" srcOrd="3" destOrd="0" presId="urn:microsoft.com/office/officeart/2005/8/layout/hierarchy3"/>
    <dgm:cxn modelId="{B8A01BC2-3885-4869-90C7-C75FC138D331}" type="presParOf" srcId="{64C598F0-CFF4-49FA-92EC-4178E8C3B474}" destId="{E707A20C-8E07-4440-92A4-AE11A4BF83B3}" srcOrd="4" destOrd="0" presId="urn:microsoft.com/office/officeart/2005/8/layout/hierarchy3"/>
    <dgm:cxn modelId="{B951D46C-C572-418F-8706-2A936581D646}" type="presParOf" srcId="{64C598F0-CFF4-49FA-92EC-4178E8C3B474}" destId="{F914CCE3-B31C-4DE6-B5CC-6016D33AF56C}" srcOrd="5" destOrd="0" presId="urn:microsoft.com/office/officeart/2005/8/layout/hierarchy3"/>
    <dgm:cxn modelId="{374CD19C-4D74-497D-BD85-431FA153209F}" type="presParOf" srcId="{64C598F0-CFF4-49FA-92EC-4178E8C3B474}" destId="{D5B51A32-4E71-4DE5-B06A-8C1F1E4A324F}" srcOrd="6" destOrd="0" presId="urn:microsoft.com/office/officeart/2005/8/layout/hierarchy3"/>
    <dgm:cxn modelId="{222DF272-B6FF-4ECD-A851-80B67CD89CE5}" type="presParOf" srcId="{64C598F0-CFF4-49FA-92EC-4178E8C3B474}" destId="{48DD42CC-E18F-4BE1-87C0-795B5FBC2A56}"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D67C92B-B357-4457-A9BC-F9D912801766}" type="datetimeFigureOut">
              <a:rPr lang="en-US" smtClean="0"/>
              <a:t>9/19/2017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E25D71E-F97A-48C3-B6FD-90FBB242297A}" type="slidenum">
              <a:rPr lang="en-US" smtClean="0"/>
              <a:t>‹#›</a:t>
            </a:fld>
            <a:endParaRPr lang="en-US"/>
          </a:p>
        </p:txBody>
      </p:sp>
    </p:spTree>
    <p:extLst>
      <p:ext uri="{BB962C8B-B14F-4D97-AF65-F5344CB8AC3E}">
        <p14:creationId xmlns:p14="http://schemas.microsoft.com/office/powerpoint/2010/main" val="209772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52CC931-1FDC-4686-8219-EFA73B32BC23}" type="datetimeFigureOut">
              <a:rPr lang="en-US" smtClean="0"/>
              <a:t>9/19/2017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E582485-7481-4FAF-AEBD-E635DAA01C61}" type="slidenum">
              <a:rPr lang="en-US" smtClean="0"/>
              <a:t>‹#›</a:t>
            </a:fld>
            <a:endParaRPr lang="en-US"/>
          </a:p>
        </p:txBody>
      </p:sp>
    </p:spTree>
    <p:extLst>
      <p:ext uri="{BB962C8B-B14F-4D97-AF65-F5344CB8AC3E}">
        <p14:creationId xmlns:p14="http://schemas.microsoft.com/office/powerpoint/2010/main" val="1078668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3E9543-F215-41E3-956E-8CFC39743F62}" type="slidenum">
              <a:rPr lang="en-US" smtClean="0"/>
              <a:pPr/>
              <a:t>3</a:t>
            </a:fld>
            <a:endParaRPr lang="en-US"/>
          </a:p>
        </p:txBody>
      </p:sp>
    </p:spTree>
    <p:extLst>
      <p:ext uri="{BB962C8B-B14F-4D97-AF65-F5344CB8AC3E}">
        <p14:creationId xmlns:p14="http://schemas.microsoft.com/office/powerpoint/2010/main" val="410718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We already can think of the obvious in terms of interpersonal treatment that might signal an</a:t>
            </a:r>
            <a:r>
              <a:rPr lang="en-US" baseline="0" dirty="0" smtClean="0"/>
              <a:t> identity threat or safety and we train interviewers and others who interact with candidates and we hold them accountable</a:t>
            </a:r>
            <a:endParaRPr lang="en-US" dirty="0" smtClean="0"/>
          </a:p>
          <a:p>
            <a:r>
              <a:rPr lang="en-US" dirty="0" smtClean="0"/>
              <a:t>2. But research on subtle discrimination suggests Body language, eye contact, distance are all signals that someone might</a:t>
            </a:r>
            <a:r>
              <a:rPr lang="en-US" baseline="0" dirty="0" smtClean="0"/>
              <a:t> perceive as signaling identity threat – those are a lot harder for us to give feedback on.</a:t>
            </a:r>
          </a:p>
          <a:p>
            <a:endParaRPr lang="en-US" baseline="0" dirty="0" smtClean="0"/>
          </a:p>
          <a:p>
            <a:r>
              <a:rPr lang="en-US" baseline="0" dirty="0" smtClean="0"/>
              <a:t>	as example </a:t>
            </a:r>
            <a:r>
              <a:rPr lang="en-US" baseline="0" dirty="0" err="1" smtClean="0"/>
              <a:t>Logel</a:t>
            </a:r>
            <a:r>
              <a:rPr lang="en-US" baseline="0" dirty="0" smtClean="0"/>
              <a:t>, Walton, Spencer, </a:t>
            </a:r>
            <a:r>
              <a:rPr lang="en-US" baseline="0" dirty="0" err="1" smtClean="0"/>
              <a:t>Iserman</a:t>
            </a:r>
            <a:r>
              <a:rPr lang="en-US" baseline="0" dirty="0" smtClean="0"/>
              <a:t>, Von Hippel &amp; Bell 2009 had male partners use more dominant facial expressions and display more open body postures when in conversations with female engineering students who subsequently performed more poorly on engineering test than with partner who did not use the same body language.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E582485-7481-4FAF-AEBD-E635DAA01C61}" type="slidenum">
              <a:rPr lang="en-US" smtClean="0"/>
              <a:t>12</a:t>
            </a:fld>
            <a:endParaRPr lang="en-US"/>
          </a:p>
        </p:txBody>
      </p:sp>
    </p:spTree>
    <p:extLst>
      <p:ext uri="{BB962C8B-B14F-4D97-AF65-F5344CB8AC3E}">
        <p14:creationId xmlns:p14="http://schemas.microsoft.com/office/powerpoint/2010/main" val="3706966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screen shot form a PSI SJT – I</a:t>
            </a:r>
            <a:r>
              <a:rPr lang="en-US" baseline="0" dirty="0" smtClean="0"/>
              <a:t> am not using it as an example of anything wrong – it was just an available one.  </a:t>
            </a:r>
          </a:p>
          <a:p>
            <a:r>
              <a:rPr lang="en-US" baseline="0" dirty="0" smtClean="0"/>
              <a:t>But are we thinking about cues – who is in what role, how are they interaction?</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Some findings: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Research with Juliya Golubovich at ETS on video SJTs and depiction of race and gender in situations involving both conflict and cooperation – we do find some performance differences for ethnic minorities when they are assuming a role interacting with an individual of the same or different racial background in situations of conflict.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Research in general would suggest people are more likely to help a woman than man in any scenario;  may be complex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women received less help from fellow players than men when they operated a male avatar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My point is we all make sure that content</a:t>
            </a:r>
            <a:r>
              <a:rPr lang="en-US" sz="1200" b="0" i="0" kern="1200" baseline="0" dirty="0" smtClean="0">
                <a:solidFill>
                  <a:schemeClr val="tx1"/>
                </a:solidFill>
                <a:effectLst/>
                <a:latin typeface="+mn-lt"/>
                <a:ea typeface="+mn-ea"/>
                <a:cs typeface="+mn-cs"/>
              </a:rPr>
              <a:t> reflects diversity – at least in terms of race and gender (although not always in terms of age); however, are we careful about exactly how we are representing the diversity in interactions; are we considering how an individual applicant’s identity interacts with the scenario.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Further, how does the choice affect the construct assessed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6E582485-7481-4FAF-AEBD-E635DAA01C61}" type="slidenum">
              <a:rPr lang="en-US" smtClean="0"/>
              <a:t>13</a:t>
            </a:fld>
            <a:endParaRPr lang="en-US"/>
          </a:p>
        </p:txBody>
      </p:sp>
    </p:spTree>
    <p:extLst>
      <p:ext uri="{BB962C8B-B14F-4D97-AF65-F5344CB8AC3E}">
        <p14:creationId xmlns:p14="http://schemas.microsoft.com/office/powerpoint/2010/main" val="2716654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would be things like diversity statements, evidence of diversity commitment such as training</a:t>
            </a:r>
            <a:r>
              <a:rPr lang="en-US" baseline="0" dirty="0" smtClean="0"/>
              <a:t> programs or awards – we generally see these as sending signals of belonging, safety to minority and female applicants…</a:t>
            </a:r>
          </a:p>
          <a:p>
            <a:r>
              <a:rPr lang="en-US" baseline="0" dirty="0" smtClean="0"/>
              <a:t>I will talk more about research on that premise in a second.</a:t>
            </a:r>
            <a:endParaRPr lang="en-US" dirty="0"/>
          </a:p>
        </p:txBody>
      </p:sp>
      <p:sp>
        <p:nvSpPr>
          <p:cNvPr id="4" name="Slide Number Placeholder 3"/>
          <p:cNvSpPr>
            <a:spLocks noGrp="1"/>
          </p:cNvSpPr>
          <p:nvPr>
            <p:ph type="sldNum" sz="quarter" idx="10"/>
          </p:nvPr>
        </p:nvSpPr>
        <p:spPr/>
        <p:txBody>
          <a:bodyPr/>
          <a:lstStyle/>
          <a:p>
            <a:fld id="{6E582485-7481-4FAF-AEBD-E635DAA01C61}" type="slidenum">
              <a:rPr lang="en-US" smtClean="0"/>
              <a:t>14</a:t>
            </a:fld>
            <a:endParaRPr lang="en-US"/>
          </a:p>
        </p:txBody>
      </p:sp>
    </p:spTree>
    <p:extLst>
      <p:ext uri="{BB962C8B-B14F-4D97-AF65-F5344CB8AC3E}">
        <p14:creationId xmlns:p14="http://schemas.microsoft.com/office/powerpoint/2010/main" val="4216105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Lots</a:t>
            </a:r>
            <a:r>
              <a:rPr lang="en-US" baseline="0" dirty="0" smtClean="0"/>
              <a:t> of emerging research on this topic showing that word choice in advertisement that has a more communal versus agentic language can change attractiveness to men versus women –</a:t>
            </a:r>
          </a:p>
          <a:p>
            <a:endParaRPr lang="en-US" baseline="0" dirty="0" smtClean="0"/>
          </a:p>
          <a:p>
            <a:r>
              <a:rPr lang="en-US" baseline="0" dirty="0" smtClean="0"/>
              <a:t>Research shows that use of male –dominated words such as competitive and dominant are more common in job ads in male dominated fields</a:t>
            </a:r>
          </a:p>
          <a:p>
            <a:r>
              <a:rPr lang="en-US" baseline="0" dirty="0" smtClean="0"/>
              <a:t>Also shows women find those jobs less appealing and affected application intentions</a:t>
            </a:r>
          </a:p>
          <a:p>
            <a:endParaRPr lang="en-US" baseline="0" dirty="0" smtClean="0"/>
          </a:p>
          <a:p>
            <a:r>
              <a:rPr lang="en-US" baseline="0" dirty="0" smtClean="0"/>
              <a:t>The </a:t>
            </a:r>
            <a:r>
              <a:rPr lang="en-US" baseline="0" dirty="0" err="1" smtClean="0"/>
              <a:t>Wille</a:t>
            </a:r>
            <a:r>
              <a:rPr lang="en-US" baseline="0" dirty="0" smtClean="0"/>
              <a:t> &amp; Derous study did not look at gender and wording but at mentioning of meta-stereotypes (e.g., if an ethnic minority group is stereotyped as dishonest and the ad mentions integrity)</a:t>
            </a:r>
          </a:p>
          <a:p>
            <a:endParaRPr lang="en-US" baseline="0" dirty="0" smtClean="0"/>
          </a:p>
          <a:p>
            <a:endParaRPr lang="en-US" baseline="0" dirty="0" smtClean="0"/>
          </a:p>
          <a:p>
            <a:r>
              <a:rPr lang="en-US" baseline="0" dirty="0" smtClean="0"/>
              <a:t>Obvious issues on sensitivity reviews of test content</a:t>
            </a:r>
          </a:p>
          <a:p>
            <a:endParaRPr lang="en-US" baseline="0" dirty="0" smtClean="0"/>
          </a:p>
          <a:p>
            <a:r>
              <a:rPr lang="en-US" baseline="0" dirty="0" smtClean="0"/>
              <a:t>MAYBE ADD COMMENT ON OUR RESEARCH ON THIS TOPIC</a:t>
            </a:r>
            <a:endParaRPr lang="en-US" dirty="0"/>
          </a:p>
        </p:txBody>
      </p:sp>
      <p:sp>
        <p:nvSpPr>
          <p:cNvPr id="4" name="Slide Number Placeholder 3"/>
          <p:cNvSpPr>
            <a:spLocks noGrp="1"/>
          </p:cNvSpPr>
          <p:nvPr>
            <p:ph type="sldNum" sz="quarter" idx="10"/>
          </p:nvPr>
        </p:nvSpPr>
        <p:spPr/>
        <p:txBody>
          <a:bodyPr/>
          <a:lstStyle/>
          <a:p>
            <a:fld id="{6E582485-7481-4FAF-AEBD-E635DAA01C61}" type="slidenum">
              <a:rPr lang="en-US" smtClean="0"/>
              <a:t>15</a:t>
            </a:fld>
            <a:endParaRPr lang="en-US"/>
          </a:p>
        </p:txBody>
      </p:sp>
    </p:spTree>
    <p:extLst>
      <p:ext uri="{BB962C8B-B14F-4D97-AF65-F5344CB8AC3E}">
        <p14:creationId xmlns:p14="http://schemas.microsoft.com/office/powerpoint/2010/main" val="629575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a:t>
            </a:r>
            <a:r>
              <a:rPr lang="en-US" baseline="0" dirty="0" smtClean="0"/>
              <a:t> these formats affect identity salience and how might that affect concerns – e.g., a pregnant candidate might prefer a telephone to video interview as it would not reveal information she may not wish to reveal at an early stage in the process.  A candidate with an accent might prefer an SJT where he gives a written or multiple choice response than a simulation involving a webcam.</a:t>
            </a:r>
          </a:p>
          <a:p>
            <a:endParaRPr lang="en-US" baseline="0" dirty="0" smtClean="0"/>
          </a:p>
          <a:p>
            <a:r>
              <a:rPr lang="en-US" baseline="0" dirty="0" smtClean="0"/>
              <a:t>New is not always better – both for construct being assessed and for acceptance.</a:t>
            </a:r>
            <a:endParaRPr lang="en-US" dirty="0"/>
          </a:p>
        </p:txBody>
      </p:sp>
      <p:sp>
        <p:nvSpPr>
          <p:cNvPr id="4" name="Slide Number Placeholder 3"/>
          <p:cNvSpPr>
            <a:spLocks noGrp="1"/>
          </p:cNvSpPr>
          <p:nvPr>
            <p:ph type="sldNum" sz="quarter" idx="10"/>
          </p:nvPr>
        </p:nvSpPr>
        <p:spPr/>
        <p:txBody>
          <a:bodyPr/>
          <a:lstStyle/>
          <a:p>
            <a:fld id="{6E582485-7481-4FAF-AEBD-E635DAA01C61}" type="slidenum">
              <a:rPr lang="en-US" smtClean="0"/>
              <a:t>17</a:t>
            </a:fld>
            <a:endParaRPr lang="en-US"/>
          </a:p>
        </p:txBody>
      </p:sp>
    </p:spTree>
    <p:extLst>
      <p:ext uri="{BB962C8B-B14F-4D97-AF65-F5344CB8AC3E}">
        <p14:creationId xmlns:p14="http://schemas.microsoft.com/office/powerpoint/2010/main" val="2502439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if your situation is one of mixed messages – how will you work</a:t>
            </a:r>
            <a:r>
              <a:rPr lang="en-US" baseline="0" dirty="0" smtClean="0"/>
              <a:t> with that</a:t>
            </a:r>
            <a:endParaRPr lang="en-US" dirty="0"/>
          </a:p>
        </p:txBody>
      </p:sp>
      <p:sp>
        <p:nvSpPr>
          <p:cNvPr id="4" name="Slide Number Placeholder 3"/>
          <p:cNvSpPr>
            <a:spLocks noGrp="1"/>
          </p:cNvSpPr>
          <p:nvPr>
            <p:ph type="sldNum" sz="quarter" idx="10"/>
          </p:nvPr>
        </p:nvSpPr>
        <p:spPr/>
        <p:txBody>
          <a:bodyPr/>
          <a:lstStyle/>
          <a:p>
            <a:fld id="{6E582485-7481-4FAF-AEBD-E635DAA01C61}" type="slidenum">
              <a:rPr lang="en-US" smtClean="0"/>
              <a:t>19</a:t>
            </a:fld>
            <a:endParaRPr lang="en-US"/>
          </a:p>
        </p:txBody>
      </p:sp>
    </p:spTree>
    <p:extLst>
      <p:ext uri="{BB962C8B-B14F-4D97-AF65-F5344CB8AC3E}">
        <p14:creationId xmlns:p14="http://schemas.microsoft.com/office/powerpoint/2010/main" val="4144663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Resarch</a:t>
            </a:r>
            <a:r>
              <a:rPr lang="en-US" dirty="0" smtClean="0"/>
              <a:t> by Chaney et</a:t>
            </a:r>
            <a:r>
              <a:rPr lang="en-US" baseline="0" dirty="0" smtClean="0"/>
              <a:t> al showed that identity safety cues transferred from knowing about a racial diversity award to beliefs about how white women would be treated.   Idea is that believe attitudes are overlapping.  </a:t>
            </a:r>
          </a:p>
          <a:p>
            <a:endParaRPr lang="en-US" baseline="0" dirty="0" smtClean="0"/>
          </a:p>
          <a:p>
            <a:r>
              <a:rPr lang="en-US" baseline="0" dirty="0" smtClean="0"/>
              <a:t> However, they raise the questions of will all cues transfer?  Maybe it is true if groups are similar in stereotypes and status but not otherwise?</a:t>
            </a:r>
            <a:endParaRPr lang="en-US" dirty="0"/>
          </a:p>
        </p:txBody>
      </p:sp>
      <p:sp>
        <p:nvSpPr>
          <p:cNvPr id="4" name="Slide Number Placeholder 3"/>
          <p:cNvSpPr>
            <a:spLocks noGrp="1"/>
          </p:cNvSpPr>
          <p:nvPr>
            <p:ph type="sldNum" sz="quarter" idx="10"/>
          </p:nvPr>
        </p:nvSpPr>
        <p:spPr/>
        <p:txBody>
          <a:bodyPr/>
          <a:lstStyle/>
          <a:p>
            <a:fld id="{6E582485-7481-4FAF-AEBD-E635DAA01C61}" type="slidenum">
              <a:rPr lang="en-US" smtClean="0"/>
              <a:t>20</a:t>
            </a:fld>
            <a:endParaRPr lang="en-US"/>
          </a:p>
        </p:txBody>
      </p:sp>
    </p:spTree>
    <p:extLst>
      <p:ext uri="{BB962C8B-B14F-4D97-AF65-F5344CB8AC3E}">
        <p14:creationId xmlns:p14="http://schemas.microsoft.com/office/powerpoint/2010/main" val="460105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582485-7481-4FAF-AEBD-E635DAA01C61}" type="slidenum">
              <a:rPr lang="en-US" smtClean="0"/>
              <a:t>21</a:t>
            </a:fld>
            <a:endParaRPr lang="en-US"/>
          </a:p>
        </p:txBody>
      </p:sp>
    </p:spTree>
    <p:extLst>
      <p:ext uri="{BB962C8B-B14F-4D97-AF65-F5344CB8AC3E}">
        <p14:creationId xmlns:p14="http://schemas.microsoft.com/office/powerpoint/2010/main" val="3161561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Stereotype</a:t>
            </a:r>
            <a:r>
              <a:rPr lang="en-US" baseline="0" dirty="0" smtClean="0"/>
              <a:t> threat is awareness of stereotype and then engage in a behavior – it doesn’t mean there necessarily was a particular identity cue in the situation;  also identity cues like diversity ideologies don’t have to do with stereotypes but affect feelings of belonging</a:t>
            </a:r>
            <a:endParaRPr lang="en-US" dirty="0"/>
          </a:p>
        </p:txBody>
      </p:sp>
      <p:sp>
        <p:nvSpPr>
          <p:cNvPr id="4" name="Slide Number Placeholder 3"/>
          <p:cNvSpPr>
            <a:spLocks noGrp="1"/>
          </p:cNvSpPr>
          <p:nvPr>
            <p:ph type="sldNum" sz="quarter" idx="10"/>
          </p:nvPr>
        </p:nvSpPr>
        <p:spPr/>
        <p:txBody>
          <a:bodyPr/>
          <a:lstStyle/>
          <a:p>
            <a:fld id="{6E582485-7481-4FAF-AEBD-E635DAA01C61}" type="slidenum">
              <a:rPr lang="en-US" smtClean="0"/>
              <a:t>23</a:t>
            </a:fld>
            <a:endParaRPr lang="en-US"/>
          </a:p>
        </p:txBody>
      </p:sp>
    </p:spTree>
    <p:extLst>
      <p:ext uri="{BB962C8B-B14F-4D97-AF65-F5344CB8AC3E}">
        <p14:creationId xmlns:p14="http://schemas.microsoft.com/office/powerpoint/2010/main" val="1824087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chapter</a:t>
            </a:r>
            <a:r>
              <a:rPr lang="en-US" baseline="0" dirty="0" smtClean="0"/>
              <a:t> we wrote</a:t>
            </a:r>
            <a:endParaRPr lang="en-US" dirty="0"/>
          </a:p>
        </p:txBody>
      </p:sp>
      <p:sp>
        <p:nvSpPr>
          <p:cNvPr id="4" name="Slide Number Placeholder 3"/>
          <p:cNvSpPr>
            <a:spLocks noGrp="1"/>
          </p:cNvSpPr>
          <p:nvPr>
            <p:ph type="sldNum" sz="quarter" idx="10"/>
          </p:nvPr>
        </p:nvSpPr>
        <p:spPr/>
        <p:txBody>
          <a:bodyPr/>
          <a:lstStyle/>
          <a:p>
            <a:fld id="{6E582485-7481-4FAF-AEBD-E635DAA01C61}" type="slidenum">
              <a:rPr lang="en-US" smtClean="0"/>
              <a:t>25</a:t>
            </a:fld>
            <a:endParaRPr lang="en-US"/>
          </a:p>
        </p:txBody>
      </p:sp>
    </p:spTree>
    <p:extLst>
      <p:ext uri="{BB962C8B-B14F-4D97-AF65-F5344CB8AC3E}">
        <p14:creationId xmlns:p14="http://schemas.microsoft.com/office/powerpoint/2010/main" val="1788084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talk I will focus</a:t>
            </a:r>
            <a:r>
              <a:rPr lang="en-US" baseline="0" dirty="0" smtClean="0"/>
              <a:t> on examples of those identities associated with underrepresentation in the workplace and in certain occupations – specifically race, ethnicity and gender – but in your particular context there may be other identities that are stigmatized – for example, those possessing a degree from a non-prestigious university, those who are non-native English speakers, those with certain career paths.  So I encourage you to think broadly when I mention “identity”</a:t>
            </a:r>
            <a:endParaRPr lang="en-US" dirty="0"/>
          </a:p>
        </p:txBody>
      </p:sp>
      <p:sp>
        <p:nvSpPr>
          <p:cNvPr id="4" name="Slide Number Placeholder 3"/>
          <p:cNvSpPr>
            <a:spLocks noGrp="1"/>
          </p:cNvSpPr>
          <p:nvPr>
            <p:ph type="sldNum" sz="quarter" idx="10"/>
          </p:nvPr>
        </p:nvSpPr>
        <p:spPr/>
        <p:txBody>
          <a:bodyPr/>
          <a:lstStyle/>
          <a:p>
            <a:fld id="{A03E9543-F215-41E3-956E-8CFC39743F62}" type="slidenum">
              <a:rPr lang="en-US" smtClean="0"/>
              <a:pPr/>
              <a:t>4</a:t>
            </a:fld>
            <a:endParaRPr lang="en-US"/>
          </a:p>
        </p:txBody>
      </p:sp>
    </p:spTree>
    <p:extLst>
      <p:ext uri="{BB962C8B-B14F-4D97-AF65-F5344CB8AC3E}">
        <p14:creationId xmlns:p14="http://schemas.microsoft.com/office/powerpoint/2010/main" val="219612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time,</a:t>
            </a:r>
            <a:r>
              <a:rPr lang="en-US" baseline="0" dirty="0" smtClean="0"/>
              <a:t> concluded many of these are not feasible for employment contexts – but quite honestly some are now or are pseudo happening anyway</a:t>
            </a:r>
            <a:endParaRPr lang="en-US" dirty="0"/>
          </a:p>
        </p:txBody>
      </p:sp>
      <p:sp>
        <p:nvSpPr>
          <p:cNvPr id="4" name="Slide Number Placeholder 3"/>
          <p:cNvSpPr>
            <a:spLocks noGrp="1"/>
          </p:cNvSpPr>
          <p:nvPr>
            <p:ph type="sldNum" sz="quarter" idx="10"/>
          </p:nvPr>
        </p:nvSpPr>
        <p:spPr/>
        <p:txBody>
          <a:bodyPr/>
          <a:lstStyle/>
          <a:p>
            <a:fld id="{6E582485-7481-4FAF-AEBD-E635DAA01C61}" type="slidenum">
              <a:rPr lang="en-US" smtClean="0"/>
              <a:t>26</a:t>
            </a:fld>
            <a:endParaRPr lang="en-US"/>
          </a:p>
        </p:txBody>
      </p:sp>
    </p:spTree>
    <p:extLst>
      <p:ext uri="{BB962C8B-B14F-4D97-AF65-F5344CB8AC3E}">
        <p14:creationId xmlns:p14="http://schemas.microsoft.com/office/powerpoint/2010/main" val="1905617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Typical</a:t>
            </a:r>
            <a:r>
              <a:rPr lang="en-US" baseline="0" dirty="0" smtClean="0"/>
              <a:t> values affirmation is to give a list of 10 values and select what is important to you and reflect on why they are important to you.</a:t>
            </a:r>
          </a:p>
          <a:p>
            <a:r>
              <a:rPr lang="en-US" baseline="0" dirty="0" smtClean="0"/>
              <a:t> (e.g., </a:t>
            </a:r>
            <a:r>
              <a:rPr lang="en-US" baseline="0" dirty="0" err="1" smtClean="0"/>
              <a:t>Kiniias</a:t>
            </a:r>
            <a:r>
              <a:rPr lang="en-US" baseline="0" dirty="0" smtClean="0"/>
              <a:t> &amp; Sim 2016)</a:t>
            </a:r>
          </a:p>
          <a:p>
            <a:endParaRPr lang="en-US" baseline="0" dirty="0" smtClean="0"/>
          </a:p>
          <a:p>
            <a:r>
              <a:rPr lang="en-US" baseline="0" dirty="0" smtClean="0"/>
              <a:t>Expectations of being devalued – research is with reaction time to words --  you can’t do anything about a person’s life experiences and chronic expectations; however, you can do something to address expectations if you feel they are prevalent in association with your setting (e.g., police and fire assessment)</a:t>
            </a:r>
          </a:p>
          <a:p>
            <a:endParaRPr lang="en-US" dirty="0"/>
          </a:p>
        </p:txBody>
      </p:sp>
      <p:sp>
        <p:nvSpPr>
          <p:cNvPr id="4" name="Slide Number Placeholder 3"/>
          <p:cNvSpPr>
            <a:spLocks noGrp="1"/>
          </p:cNvSpPr>
          <p:nvPr>
            <p:ph type="sldNum" sz="quarter" idx="10"/>
          </p:nvPr>
        </p:nvSpPr>
        <p:spPr/>
        <p:txBody>
          <a:bodyPr/>
          <a:lstStyle/>
          <a:p>
            <a:fld id="{6E582485-7481-4FAF-AEBD-E635DAA01C61}" type="slidenum">
              <a:rPr lang="en-US" smtClean="0"/>
              <a:t>27</a:t>
            </a:fld>
            <a:endParaRPr lang="en-US"/>
          </a:p>
        </p:txBody>
      </p:sp>
    </p:spTree>
    <p:extLst>
      <p:ext uri="{BB962C8B-B14F-4D97-AF65-F5344CB8AC3E}">
        <p14:creationId xmlns:p14="http://schemas.microsoft.com/office/powerpoint/2010/main" val="4138303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is from Shaker Consulting – once again not an endorsement or a statement against…..</a:t>
            </a:r>
            <a:endParaRPr lang="en-US" dirty="0"/>
          </a:p>
        </p:txBody>
      </p:sp>
      <p:sp>
        <p:nvSpPr>
          <p:cNvPr id="4" name="Slide Number Placeholder 3"/>
          <p:cNvSpPr>
            <a:spLocks noGrp="1"/>
          </p:cNvSpPr>
          <p:nvPr>
            <p:ph type="sldNum" sz="quarter" idx="10"/>
          </p:nvPr>
        </p:nvSpPr>
        <p:spPr/>
        <p:txBody>
          <a:bodyPr/>
          <a:lstStyle/>
          <a:p>
            <a:fld id="{6E582485-7481-4FAF-AEBD-E635DAA01C61}" type="slidenum">
              <a:rPr lang="en-US" smtClean="0"/>
              <a:t>28</a:t>
            </a:fld>
            <a:endParaRPr lang="en-US"/>
          </a:p>
        </p:txBody>
      </p:sp>
    </p:spTree>
    <p:extLst>
      <p:ext uri="{BB962C8B-B14F-4D97-AF65-F5344CB8AC3E}">
        <p14:creationId xmlns:p14="http://schemas.microsoft.com/office/powerpoint/2010/main" val="1028831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Walton &amp; Brady</a:t>
            </a:r>
            <a:r>
              <a:rPr lang="en-US" baseline="0" dirty="0" smtClean="0"/>
              <a:t> chapter suggests  this.</a:t>
            </a:r>
            <a:endParaRPr lang="en-US" dirty="0"/>
          </a:p>
        </p:txBody>
      </p:sp>
      <p:sp>
        <p:nvSpPr>
          <p:cNvPr id="4" name="Slide Number Placeholder 3"/>
          <p:cNvSpPr>
            <a:spLocks noGrp="1"/>
          </p:cNvSpPr>
          <p:nvPr>
            <p:ph type="sldNum" sz="quarter" idx="10"/>
          </p:nvPr>
        </p:nvSpPr>
        <p:spPr/>
        <p:txBody>
          <a:bodyPr/>
          <a:lstStyle/>
          <a:p>
            <a:fld id="{6E582485-7481-4FAF-AEBD-E635DAA01C61}" type="slidenum">
              <a:rPr lang="en-US" smtClean="0"/>
              <a:t>29</a:t>
            </a:fld>
            <a:endParaRPr lang="en-US"/>
          </a:p>
        </p:txBody>
      </p:sp>
    </p:spTree>
    <p:extLst>
      <p:ext uri="{BB962C8B-B14F-4D97-AF65-F5344CB8AC3E}">
        <p14:creationId xmlns:p14="http://schemas.microsoft.com/office/powerpoint/2010/main" val="475106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Identity contingency</a:t>
            </a:r>
            <a:r>
              <a:rPr lang="en-US" baseline="0" dirty="0" smtClean="0"/>
              <a:t> cue:   </a:t>
            </a:r>
            <a:r>
              <a:rPr lang="en-US" dirty="0" smtClean="0"/>
              <a:t>Judgment, stereotype, opportunity, restriction tied to social identity in a setting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Social identity concerns:  things we worry about, but specifically what we worry about because of a particular</a:t>
            </a:r>
            <a:r>
              <a:rPr lang="en-US"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Will talk specifically about stereotype threat a bit later as that is a specific and perhaps more controversial issue and I want to alert you to some in press work on the topic</a:t>
            </a:r>
            <a:endParaRPr lang="en-US" dirty="0" smtClean="0"/>
          </a:p>
          <a:p>
            <a:endParaRPr lang="en-US" dirty="0"/>
          </a:p>
        </p:txBody>
      </p:sp>
      <p:sp>
        <p:nvSpPr>
          <p:cNvPr id="4" name="Slide Number Placeholder 3"/>
          <p:cNvSpPr>
            <a:spLocks noGrp="1"/>
          </p:cNvSpPr>
          <p:nvPr>
            <p:ph type="sldNum" sz="quarter" idx="10"/>
          </p:nvPr>
        </p:nvSpPr>
        <p:spPr/>
        <p:txBody>
          <a:bodyPr/>
          <a:lstStyle/>
          <a:p>
            <a:fld id="{6E582485-7481-4FAF-AEBD-E635DAA01C61}" type="slidenum">
              <a:rPr lang="en-US" smtClean="0"/>
              <a:t>5</a:t>
            </a:fld>
            <a:endParaRPr lang="en-US"/>
          </a:p>
        </p:txBody>
      </p:sp>
    </p:spTree>
    <p:extLst>
      <p:ext uri="{BB962C8B-B14F-4D97-AF65-F5344CB8AC3E}">
        <p14:creationId xmlns:p14="http://schemas.microsoft.com/office/powerpoint/2010/main" val="1331985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cue of how many people like me are here applying for this job/taking this test,</a:t>
            </a:r>
            <a:r>
              <a:rPr lang="en-US" baseline="0" dirty="0" smtClean="0"/>
              <a:t> work here, succeed here?</a:t>
            </a:r>
            <a:endParaRPr lang="en-US" dirty="0" smtClean="0"/>
          </a:p>
          <a:p>
            <a:endParaRPr lang="en-US" dirty="0" smtClean="0"/>
          </a:p>
          <a:p>
            <a:r>
              <a:rPr lang="en-US" dirty="0" smtClean="0"/>
              <a:t>Women</a:t>
            </a:r>
            <a:r>
              <a:rPr lang="en-US" baseline="0" dirty="0" smtClean="0"/>
              <a:t> applying for a male-dominated position – math professor.</a:t>
            </a:r>
          </a:p>
          <a:p>
            <a:r>
              <a:rPr lang="en-US" baseline="0" dirty="0" smtClean="0"/>
              <a:t>If the numerical representation is low – other applicants, the recruiting team, people depicted on the website, people I encounter during my interview, it might raise concerns about whether I will fit in, whether I can be myself, whether I will be treated fairly.  (the specific instance of stereotype threat would I underperform on some task because of the stereotype and my concerns about confirming it, conscious or unconscious)</a:t>
            </a:r>
          </a:p>
          <a:p>
            <a:endParaRPr lang="en-US" baseline="0" dirty="0" smtClean="0"/>
          </a:p>
          <a:p>
            <a:r>
              <a:rPr lang="en-US" baseline="0" dirty="0" smtClean="0"/>
              <a:t>If the numerical representation shows a critical mass (typically people talk about 15%), I perhaps won’t have those concerns – I will get a signal of safety rather than threat</a:t>
            </a:r>
            <a:endParaRPr lang="en-US" dirty="0"/>
          </a:p>
        </p:txBody>
      </p:sp>
      <p:sp>
        <p:nvSpPr>
          <p:cNvPr id="4" name="Slide Number Placeholder 3"/>
          <p:cNvSpPr>
            <a:spLocks noGrp="1"/>
          </p:cNvSpPr>
          <p:nvPr>
            <p:ph type="sldNum" sz="quarter" idx="10"/>
          </p:nvPr>
        </p:nvSpPr>
        <p:spPr/>
        <p:txBody>
          <a:bodyPr/>
          <a:lstStyle/>
          <a:p>
            <a:fld id="{6E582485-7481-4FAF-AEBD-E635DAA01C61}" type="slidenum">
              <a:rPr lang="en-US" smtClean="0"/>
              <a:t>6</a:t>
            </a:fld>
            <a:endParaRPr lang="en-US"/>
          </a:p>
        </p:txBody>
      </p:sp>
    </p:spTree>
    <p:extLst>
      <p:ext uri="{BB962C8B-B14F-4D97-AF65-F5344CB8AC3E}">
        <p14:creationId xmlns:p14="http://schemas.microsoft.com/office/powerpoint/2010/main" val="469663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few will be obvious ones and I’ll just go through quickly – you probably think about them already and recognize them as signals that are either good or poor in your various contexts.</a:t>
            </a:r>
          </a:p>
          <a:p>
            <a:endParaRPr lang="en-US" baseline="0" dirty="0" smtClean="0"/>
          </a:p>
          <a:p>
            <a:r>
              <a:rPr lang="en-US" baseline="0" dirty="0" smtClean="0"/>
              <a:t>However, for each I will try to give you an example of how technology might affect this so we can focus on emerging issues in assessment</a:t>
            </a:r>
            <a:endParaRPr lang="en-US" dirty="0"/>
          </a:p>
        </p:txBody>
      </p:sp>
      <p:sp>
        <p:nvSpPr>
          <p:cNvPr id="4" name="Slide Number Placeholder 3"/>
          <p:cNvSpPr>
            <a:spLocks noGrp="1"/>
          </p:cNvSpPr>
          <p:nvPr>
            <p:ph type="sldNum" sz="quarter" idx="10"/>
          </p:nvPr>
        </p:nvSpPr>
        <p:spPr/>
        <p:txBody>
          <a:bodyPr/>
          <a:lstStyle/>
          <a:p>
            <a:fld id="{6E582485-7481-4FAF-AEBD-E635DAA01C61}" type="slidenum">
              <a:rPr lang="en-US" smtClean="0"/>
              <a:t>7</a:t>
            </a:fld>
            <a:endParaRPr lang="en-US"/>
          </a:p>
        </p:txBody>
      </p:sp>
    </p:spTree>
    <p:extLst>
      <p:ext uri="{BB962C8B-B14F-4D97-AF65-F5344CB8AC3E}">
        <p14:creationId xmlns:p14="http://schemas.microsoft.com/office/powerpoint/2010/main" val="1695757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one set of cues I just mentioned relate to representation --    this can be who is in the testing room, who is on the job, who is shown on a website, but also “encounter demographics” – who do I meet and what are they doing.</a:t>
            </a:r>
          </a:p>
          <a:p>
            <a:endParaRPr lang="en-US" baseline="0" dirty="0" smtClean="0"/>
          </a:p>
          <a:p>
            <a:r>
              <a:rPr lang="en-US" baseline="0" dirty="0" smtClean="0"/>
              <a:t>e.g., Walker, Field, </a:t>
            </a:r>
            <a:r>
              <a:rPr lang="en-US" baseline="0" dirty="0" err="1" smtClean="0"/>
              <a:t>Bernerth</a:t>
            </a:r>
            <a:r>
              <a:rPr lang="en-US" baseline="0" dirty="0" smtClean="0"/>
              <a:t> &amp; Becton 2012 manipulated racial diversity on websites and found differences in time spent on site and recall of info; Also reviewed and coded actual websites; found more info processing for both Blacks and Whites when diversity cues present</a:t>
            </a:r>
            <a:endParaRPr lang="en-US" dirty="0"/>
          </a:p>
        </p:txBody>
      </p:sp>
      <p:sp>
        <p:nvSpPr>
          <p:cNvPr id="4" name="Slide Number Placeholder 3"/>
          <p:cNvSpPr>
            <a:spLocks noGrp="1"/>
          </p:cNvSpPr>
          <p:nvPr>
            <p:ph type="sldNum" sz="quarter" idx="10"/>
          </p:nvPr>
        </p:nvSpPr>
        <p:spPr/>
        <p:txBody>
          <a:bodyPr/>
          <a:lstStyle/>
          <a:p>
            <a:fld id="{6E582485-7481-4FAF-AEBD-E635DAA01C61}" type="slidenum">
              <a:rPr lang="en-US" smtClean="0"/>
              <a:t>8</a:t>
            </a:fld>
            <a:endParaRPr lang="en-US"/>
          </a:p>
        </p:txBody>
      </p:sp>
    </p:spTree>
    <p:extLst>
      <p:ext uri="{BB962C8B-B14F-4D97-AF65-F5344CB8AC3E}">
        <p14:creationId xmlns:p14="http://schemas.microsoft.com/office/powerpoint/2010/main" val="2199479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Environmental cues signal lack of belonging</a:t>
            </a:r>
          </a:p>
          <a:p>
            <a:endParaRPr lang="en-US" dirty="0" smtClean="0"/>
          </a:p>
          <a:p>
            <a:r>
              <a:rPr lang="en-US" dirty="0" smtClean="0"/>
              <a:t>Further, there is other research though to show that if the identity cues in a space are in-group (e.g., you are on the blue team and the room is decorated in blue) you perform better – identity cues can signal safety</a:t>
            </a:r>
            <a:r>
              <a:rPr lang="en-US" baseline="0" dirty="0" smtClean="0"/>
              <a:t> and help performance.  (Greenaway, Thai, Haslam &amp; Murphy 2016.</a:t>
            </a:r>
          </a:p>
          <a:p>
            <a:endParaRPr lang="en-US" baseline="0" dirty="0" smtClean="0"/>
          </a:p>
        </p:txBody>
      </p:sp>
      <p:sp>
        <p:nvSpPr>
          <p:cNvPr id="4" name="Slide Number Placeholder 3"/>
          <p:cNvSpPr>
            <a:spLocks noGrp="1"/>
          </p:cNvSpPr>
          <p:nvPr>
            <p:ph type="sldNum" sz="quarter" idx="10"/>
          </p:nvPr>
        </p:nvSpPr>
        <p:spPr/>
        <p:txBody>
          <a:bodyPr/>
          <a:lstStyle/>
          <a:p>
            <a:fld id="{6E582485-7481-4FAF-AEBD-E635DAA01C61}" type="slidenum">
              <a:rPr lang="en-US" smtClean="0"/>
              <a:t>9</a:t>
            </a:fld>
            <a:endParaRPr lang="en-US"/>
          </a:p>
        </p:txBody>
      </p:sp>
    </p:spTree>
    <p:extLst>
      <p:ext uri="{BB962C8B-B14F-4D97-AF65-F5344CB8AC3E}">
        <p14:creationId xmlns:p14="http://schemas.microsoft.com/office/powerpoint/2010/main" val="3288478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names/pronouns in written </a:t>
            </a:r>
            <a:r>
              <a:rPr lang="en-US" baseline="0" dirty="0" err="1" smtClean="0"/>
              <a:t>sjts</a:t>
            </a:r>
            <a:r>
              <a:rPr lang="en-US" baseline="0" dirty="0" smtClean="0"/>
              <a:t> – we looked at this in terms of Stereotype threat a few years back but have not really looked systematically at effects on some of the other social identity concerns and signals</a:t>
            </a:r>
            <a:endParaRPr lang="en-US" dirty="0" smtClean="0"/>
          </a:p>
          <a:p>
            <a:r>
              <a:rPr lang="en-US" dirty="0" smtClean="0"/>
              <a:t>2. Internet and mobile testing means the test-taker controls who is and isn’t in the physical environment…… that should be good right?  Might</a:t>
            </a:r>
            <a:r>
              <a:rPr lang="en-US" baseline="0" dirty="0" smtClean="0"/>
              <a:t> not have low representation, might decorate your own room in ways that make you feel comfortable.</a:t>
            </a:r>
            <a:endParaRPr lang="en-US" dirty="0" smtClean="0"/>
          </a:p>
          <a:p>
            <a:r>
              <a:rPr lang="en-US" dirty="0" smtClean="0"/>
              <a:t>3. as the test developer you control representation in the virtual environment</a:t>
            </a:r>
          </a:p>
          <a:p>
            <a:r>
              <a:rPr lang="en-US" dirty="0" smtClean="0"/>
              <a:t>	Who is in the environment and what roles do they have?  What does environment look like?</a:t>
            </a:r>
          </a:p>
          <a:p>
            <a:endParaRPr lang="en-US" dirty="0" smtClean="0"/>
          </a:p>
          <a:p>
            <a:endParaRPr lang="en-US" dirty="0" smtClean="0"/>
          </a:p>
          <a:p>
            <a:r>
              <a:rPr lang="en-US" dirty="0" smtClean="0"/>
              <a:t>We</a:t>
            </a:r>
            <a:r>
              <a:rPr lang="en-US" baseline="0" dirty="0" smtClean="0"/>
              <a:t> have research emerging on the effects of contextualization – the idea that providing context might make it easier for people to answer questions and lead to better prediction BUT we need to think about how we are adding contextualization  (</a:t>
            </a:r>
            <a:r>
              <a:rPr lang="en-US" baseline="0" dirty="0" err="1" smtClean="0"/>
              <a:t>e.g</a:t>
            </a:r>
            <a:r>
              <a:rPr lang="en-US" baseline="0" dirty="0" smtClean="0"/>
              <a:t>, games)</a:t>
            </a:r>
          </a:p>
          <a:p>
            <a:endParaRPr lang="en-US" baseline="0" dirty="0" smtClean="0"/>
          </a:p>
          <a:p>
            <a:endParaRPr lang="en-US" baseline="0" dirty="0" smtClean="0"/>
          </a:p>
          <a:p>
            <a:r>
              <a:rPr lang="en-US" baseline="0" dirty="0" smtClean="0"/>
              <a:t>Really interesting research  (e.g. Lee 2010) that shows that regardless of participants’ actual gender, the gender of the avatar used by participants as well as the number of opposite </a:t>
            </a:r>
            <a:r>
              <a:rPr lang="en-US" baseline="0" dirty="0" err="1" smtClean="0"/>
              <a:t>genered</a:t>
            </a:r>
            <a:r>
              <a:rPr lang="en-US" baseline="0" dirty="0" smtClean="0"/>
              <a:t> avatars induced stereotype threat for “virtual females” on math problems, with </a:t>
            </a:r>
            <a:r>
              <a:rPr lang="en-US" baseline="0" dirty="0" err="1" smtClean="0"/>
              <a:t>sterotype</a:t>
            </a:r>
            <a:r>
              <a:rPr lang="en-US" baseline="0" dirty="0" smtClean="0"/>
              <a:t> lift or better performance of male-avatars.</a:t>
            </a:r>
          </a:p>
          <a:p>
            <a:r>
              <a:rPr lang="en-US" b="1" baseline="0" dirty="0" smtClean="0"/>
              <a:t>There is other research to add here</a:t>
            </a:r>
          </a:p>
          <a:p>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E582485-7481-4FAF-AEBD-E635DAA01C61}" type="slidenum">
              <a:rPr lang="en-US" smtClean="0"/>
              <a:t>10</a:t>
            </a:fld>
            <a:endParaRPr lang="en-US"/>
          </a:p>
        </p:txBody>
      </p:sp>
    </p:spTree>
    <p:extLst>
      <p:ext uri="{BB962C8B-B14F-4D97-AF65-F5344CB8AC3E}">
        <p14:creationId xmlns:p14="http://schemas.microsoft.com/office/powerpoint/2010/main" val="2886507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Another example: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Graphs in science tend to have the data for males to left of data for females (</a:t>
            </a:r>
            <a:r>
              <a:rPr lang="en-US" baseline="0" dirty="0" err="1" smtClean="0"/>
              <a:t>Hegarty</a:t>
            </a:r>
            <a:r>
              <a:rPr lang="en-US" baseline="0" dirty="0" smtClean="0"/>
              <a:t> &amp; </a:t>
            </a:r>
            <a:r>
              <a:rPr lang="en-US" baseline="0" dirty="0" err="1" smtClean="0"/>
              <a:t>Buechel</a:t>
            </a:r>
            <a:r>
              <a:rPr lang="en-US" baseline="0" dirty="0" smtClean="0"/>
              <a:t> 2006) and in portraits females are more often portrayed facing left than males (</a:t>
            </a:r>
            <a:r>
              <a:rPr lang="en-US" baseline="0" dirty="0" err="1" smtClean="0"/>
              <a:t>Suitner</a:t>
            </a:r>
            <a:r>
              <a:rPr lang="en-US" baseline="0" dirty="0" smtClean="0"/>
              <a:t> &amp; McManus, 2011) (except for queens who are more powerful) – this seems like nothing except that agency is seen as revealed by the left-right trajectory – what is more agentic is to the left.  So if you want to really go down in the weeds – are your female avatars to the right of the male ones, are women facing to the left and not right in photos on website, </a:t>
            </a:r>
            <a:r>
              <a:rPr lang="en-US" baseline="0" dirty="0" err="1" smtClean="0"/>
              <a:t>etc</a:t>
            </a:r>
            <a:r>
              <a:rPr lang="en-US" baseline="0" dirty="0" smtClean="0"/>
              <a:t>…  at a </a:t>
            </a:r>
            <a:r>
              <a:rPr lang="en-US" baseline="0" dirty="0" err="1" smtClean="0"/>
              <a:t>disporporionate</a:t>
            </a:r>
            <a:r>
              <a:rPr lang="en-US" baseline="0" dirty="0" smtClean="0"/>
              <a:t> rate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 </a:t>
            </a:r>
            <a:r>
              <a:rPr lang="en-US" baseline="0" dirty="0" err="1" smtClean="0"/>
              <a:t>Suitner</a:t>
            </a:r>
            <a:r>
              <a:rPr lang="en-US" baseline="0" dirty="0" smtClean="0"/>
              <a:t>, </a:t>
            </a:r>
            <a:r>
              <a:rPr lang="en-US" baseline="0" dirty="0" err="1" smtClean="0"/>
              <a:t>Maass</a:t>
            </a:r>
            <a:r>
              <a:rPr lang="en-US" baseline="0" dirty="0" smtClean="0"/>
              <a:t> &amp; </a:t>
            </a:r>
            <a:r>
              <a:rPr lang="en-US" baseline="0" dirty="0" err="1" smtClean="0"/>
              <a:t>Ronconi</a:t>
            </a:r>
            <a:r>
              <a:rPr lang="en-US" baseline="0" dirty="0" smtClean="0"/>
              <a:t> 2017.</a:t>
            </a:r>
          </a:p>
          <a:p>
            <a:endParaRPr lang="en-US" dirty="0" smtClean="0"/>
          </a:p>
          <a:p>
            <a:r>
              <a:rPr lang="en-US" dirty="0" smtClean="0"/>
              <a:t>Other research on cues looks at phenotypic</a:t>
            </a:r>
            <a:r>
              <a:rPr lang="en-US" baseline="0" dirty="0" smtClean="0"/>
              <a:t> racial </a:t>
            </a:r>
            <a:r>
              <a:rPr lang="en-US" baseline="0" dirty="0" err="1" smtClean="0"/>
              <a:t>stereotypicality</a:t>
            </a:r>
            <a:r>
              <a:rPr lang="en-US" baseline="0" dirty="0" smtClean="0"/>
              <a:t> –</a:t>
            </a:r>
          </a:p>
          <a:p>
            <a:endParaRPr lang="en-US" baseline="0" dirty="0" smtClean="0"/>
          </a:p>
          <a:p>
            <a:r>
              <a:rPr lang="en-US" baseline="0" dirty="0" smtClean="0"/>
              <a:t>Low phenotypic stereotypic (e.g., light skin, straight haired Black) – Kahn et al manipulated the phenotypic stereotypic photographs of Black employees on web sites (skin tone, nose, lips) and found Blacks expressed more trust and comfort for the organization that had high phenotypical stereotypic, saw as more diverse and higher desire to work for that organization</a:t>
            </a:r>
            <a:endParaRPr lang="en-US" dirty="0"/>
          </a:p>
        </p:txBody>
      </p:sp>
      <p:sp>
        <p:nvSpPr>
          <p:cNvPr id="4" name="Slide Number Placeholder 3"/>
          <p:cNvSpPr>
            <a:spLocks noGrp="1"/>
          </p:cNvSpPr>
          <p:nvPr>
            <p:ph type="sldNum" sz="quarter" idx="10"/>
          </p:nvPr>
        </p:nvSpPr>
        <p:spPr/>
        <p:txBody>
          <a:bodyPr/>
          <a:lstStyle/>
          <a:p>
            <a:fld id="{6E582485-7481-4FAF-AEBD-E635DAA01C61}" type="slidenum">
              <a:rPr lang="en-US" smtClean="0"/>
              <a:t>11</a:t>
            </a:fld>
            <a:endParaRPr lang="en-US"/>
          </a:p>
        </p:txBody>
      </p:sp>
    </p:spTree>
    <p:extLst>
      <p:ext uri="{BB962C8B-B14F-4D97-AF65-F5344CB8AC3E}">
        <p14:creationId xmlns:p14="http://schemas.microsoft.com/office/powerpoint/2010/main" val="4123883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728841"/>
            <a:ext cx="7772400" cy="1301965"/>
          </a:xfrm>
          <a:prstGeom prst="rect">
            <a:avLst/>
          </a:prstGeom>
        </p:spPr>
        <p:txBody>
          <a:bodyPr>
            <a:normAutofit/>
          </a:bodyPr>
          <a:lstStyle>
            <a:lvl1pPr algn="l">
              <a:defRPr sz="3600" b="0" i="0" baseline="0">
                <a:ln>
                  <a:noFill/>
                </a:ln>
                <a:solidFill>
                  <a:srgbClr val="18453B"/>
                </a:solidFill>
                <a:latin typeface="Gotham-Bold"/>
                <a:cs typeface="Gotham-Bold"/>
              </a:defRPr>
            </a:lvl1pPr>
          </a:lstStyle>
          <a:p>
            <a:r>
              <a:rPr lang="en-US" dirty="0" smtClean="0"/>
              <a:t>Presentation Title</a:t>
            </a:r>
            <a:endParaRPr lang="en-US" dirty="0"/>
          </a:p>
        </p:txBody>
      </p:sp>
      <p:sp>
        <p:nvSpPr>
          <p:cNvPr id="3" name="Subtitle 2"/>
          <p:cNvSpPr>
            <a:spLocks noGrp="1"/>
          </p:cNvSpPr>
          <p:nvPr>
            <p:ph type="subTitle" idx="1"/>
          </p:nvPr>
        </p:nvSpPr>
        <p:spPr>
          <a:xfrm>
            <a:off x="685800" y="3030807"/>
            <a:ext cx="7772400" cy="2102356"/>
          </a:xfrm>
          <a:prstGeom prst="rect">
            <a:avLst/>
          </a:prstGeom>
        </p:spPr>
        <p:txBody>
          <a:bodyPr anchor="t">
            <a:normAutofit/>
          </a:bodyPr>
          <a:lstStyle>
            <a:lvl1pPr marL="0" indent="0" algn="l">
              <a:buNone/>
              <a:defRPr sz="2400" b="0" i="0">
                <a:solidFill>
                  <a:schemeClr val="tx1">
                    <a:lumMod val="65000"/>
                    <a:lumOff val="35000"/>
                  </a:schemeClr>
                </a:solidFill>
                <a:latin typeface="Gotham Book"/>
                <a:cs typeface="Gotham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205D934E-3E61-264D-8682-F58928E18B8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75091"/>
            <a:ext cx="8229600" cy="725109"/>
          </a:xfrm>
          <a:prstGeom prst="rect">
            <a:avLst/>
          </a:prstGeom>
        </p:spPr>
        <p:txBody>
          <a:bodyPr>
            <a:normAutofit/>
          </a:bodyPr>
          <a:lstStyle>
            <a:lvl1pPr algn="l">
              <a:defRPr sz="3600" b="0" i="0">
                <a:solidFill>
                  <a:srgbClr val="18453B"/>
                </a:solidFill>
                <a:latin typeface="Gotham-Bold"/>
                <a:cs typeface="Gotham-Bold"/>
              </a:defRPr>
            </a:lvl1pPr>
          </a:lstStyle>
          <a:p>
            <a:r>
              <a:rPr lang="en-US" dirty="0" smtClean="0"/>
              <a:t>1 column with numbers</a:t>
            </a:r>
            <a:endParaRPr lang="en-US" dirty="0"/>
          </a:p>
        </p:txBody>
      </p:sp>
      <p:sp>
        <p:nvSpPr>
          <p:cNvPr id="3" name="Content Placeholder 2"/>
          <p:cNvSpPr>
            <a:spLocks noGrp="1"/>
          </p:cNvSpPr>
          <p:nvPr>
            <p:ph idx="1"/>
          </p:nvPr>
        </p:nvSpPr>
        <p:spPr>
          <a:xfrm>
            <a:off x="457200" y="1674905"/>
            <a:ext cx="8229600" cy="4419600"/>
          </a:xfrm>
          <a:prstGeom prst="rect">
            <a:avLst/>
          </a:prstGeom>
        </p:spPr>
        <p:txBody>
          <a:bodyPr wrap="square" numCol="1" anchor="t"/>
          <a:lstStyle>
            <a:lvl1pPr marL="457200" indent="-457200" algn="l">
              <a:buClr>
                <a:schemeClr val="tx1">
                  <a:lumMod val="75000"/>
                  <a:lumOff val="25000"/>
                </a:schemeClr>
              </a:buClr>
              <a:buFont typeface="+mj-lt"/>
              <a:buAutoNum type="arabicPeriod"/>
              <a:defRPr sz="2400" b="0" i="0" baseline="0">
                <a:solidFill>
                  <a:schemeClr val="tx1">
                    <a:lumMod val="75000"/>
                    <a:lumOff val="25000"/>
                  </a:schemeClr>
                </a:solidFill>
                <a:latin typeface="Gotham Book"/>
                <a:cs typeface="Gotham Book"/>
              </a:defRPr>
            </a:lvl1pPr>
            <a:lvl2pPr marL="457200" indent="182880" algn="l">
              <a:buClr>
                <a:schemeClr val="tx1">
                  <a:lumMod val="75000"/>
                  <a:lumOff val="25000"/>
                </a:schemeClr>
              </a:buClr>
              <a:buSzPct val="85000"/>
              <a:buFont typeface="Arial"/>
              <a:buChar char="•"/>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endParaRPr lang="en-US"/>
          </a:p>
        </p:txBody>
      </p:sp>
      <p:sp>
        <p:nvSpPr>
          <p:cNvPr id="7"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endParaRPr lang="en-US">
              <a:solidFill>
                <a:prstClr val="black">
                  <a:lumMod val="65000"/>
                  <a:lumOff val="35000"/>
                </a:prstClr>
              </a:solidFill>
            </a:endParaRPr>
          </a:p>
        </p:txBody>
      </p:sp>
      <p:sp>
        <p:nvSpPr>
          <p:cNvPr id="8"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fld id="{1B107D60-337F-4E78-B903-A3D75EC0955B}" type="slidenum">
              <a:rPr lang="en-US" smtClean="0"/>
              <a:pPr/>
              <a:t>‹#›</a:t>
            </a:fld>
            <a:endParaRPr lang="en-US"/>
          </a:p>
        </p:txBody>
      </p:sp>
    </p:spTree>
    <p:extLst>
      <p:ext uri="{BB962C8B-B14F-4D97-AF65-F5344CB8AC3E}">
        <p14:creationId xmlns:p14="http://schemas.microsoft.com/office/powerpoint/2010/main" val="451527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lvl1pPr>
              <a:defRPr/>
            </a:lvl1p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lvl1pPr>
              <a:defRPr/>
            </a:lvl1pPr>
          </a:lstStyle>
          <a:p>
            <a:fld id="{0DC66AB3-31BD-4A0E-9F89-5118B5142B9D}" type="slidenum">
              <a:rPr lang="en-US">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681450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FC93E416-C65C-465A-903B-C6A1E8B2347F}" type="slidenum">
              <a:rPr lang="en-GB" altLang="en-US"/>
              <a:pPr/>
              <a:t>‹#›</a:t>
            </a:fld>
            <a:endParaRPr lang="en-GB" altLang="en-US"/>
          </a:p>
        </p:txBody>
      </p:sp>
    </p:spTree>
    <p:extLst>
      <p:ext uri="{BB962C8B-B14F-4D97-AF65-F5344CB8AC3E}">
        <p14:creationId xmlns:p14="http://schemas.microsoft.com/office/powerpoint/2010/main" val="389281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248606"/>
            <a:ext cx="8229600" cy="480233"/>
          </a:xfrm>
          <a:prstGeom prst="rect">
            <a:avLst/>
          </a:prstGeom>
        </p:spPr>
        <p:txBody>
          <a:bodyPr>
            <a:normAutofit/>
          </a:bodyPr>
          <a:lstStyle>
            <a:lvl1pPr algn="l">
              <a:defRPr sz="3600" b="0" i="0" baseline="0">
                <a:solidFill>
                  <a:srgbClr val="18453B"/>
                </a:solidFill>
                <a:latin typeface="Gotham-Bold"/>
                <a:cs typeface="Gotham-Bold"/>
              </a:defRPr>
            </a:lvl1pPr>
          </a:lstStyle>
          <a:p>
            <a:r>
              <a:rPr lang="en-US" dirty="0" smtClean="0"/>
              <a:t>1 column</a:t>
            </a:r>
            <a:endParaRPr lang="en-US" dirty="0"/>
          </a:p>
        </p:txBody>
      </p:sp>
      <p:sp>
        <p:nvSpPr>
          <p:cNvPr id="3" name="Content Placeholder 2"/>
          <p:cNvSpPr>
            <a:spLocks noGrp="1"/>
          </p:cNvSpPr>
          <p:nvPr>
            <p:ph idx="1"/>
          </p:nvPr>
        </p:nvSpPr>
        <p:spPr>
          <a:xfrm>
            <a:off x="457200" y="2059668"/>
            <a:ext cx="8229600" cy="4066495"/>
          </a:xfrm>
          <a:prstGeom prst="rect">
            <a:avLst/>
          </a:prstGeom>
        </p:spPr>
        <p:txBody>
          <a:bodyPr/>
          <a:lstStyle>
            <a:lvl1pPr>
              <a:buClr>
                <a:srgbClr val="18453B"/>
              </a:buClr>
              <a:buFont typeface="Arial"/>
              <a:buChar char="•"/>
              <a:defRPr sz="2800" b="0" i="0">
                <a:solidFill>
                  <a:srgbClr val="595959"/>
                </a:solidFill>
                <a:latin typeface="Gotham Book"/>
                <a:cs typeface="Gotham Book"/>
              </a:defRPr>
            </a:lvl1pPr>
            <a:lvl2pPr>
              <a:buClr>
                <a:schemeClr val="tx1">
                  <a:lumMod val="75000"/>
                  <a:lumOff val="25000"/>
                </a:schemeClr>
              </a:buClr>
              <a:buSzPct val="85000"/>
              <a:buFont typeface="Arial"/>
              <a:buChar char="•"/>
              <a:defRPr sz="2400" b="0" i="0">
                <a:solidFill>
                  <a:srgbClr val="595959"/>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0B4461CB-4CA9-2A43-A3FA-624E1DA485A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03154"/>
            <a:ext cx="8229600" cy="875092"/>
          </a:xfrm>
          <a:prstGeom prst="rect">
            <a:avLst/>
          </a:prstGeom>
        </p:spPr>
        <p:txBody>
          <a:bodyPr>
            <a:normAutofit/>
          </a:bodyPr>
          <a:lstStyle>
            <a:lvl1pPr algn="l">
              <a:defRPr sz="3600" b="0" i="0" baseline="0">
                <a:solidFill>
                  <a:srgbClr val="18453B"/>
                </a:solidFill>
                <a:latin typeface="Gotham-Bold"/>
                <a:cs typeface="Gotham-Bold"/>
              </a:defRPr>
            </a:lvl1pPr>
          </a:lstStyle>
          <a:p>
            <a:r>
              <a:rPr lang="en-US" dirty="0" smtClean="0"/>
              <a:t>2 columns</a:t>
            </a:r>
            <a:endParaRPr lang="en-US" dirty="0"/>
          </a:p>
        </p:txBody>
      </p:sp>
      <p:sp>
        <p:nvSpPr>
          <p:cNvPr id="3" name="Content Placeholder 2"/>
          <p:cNvSpPr>
            <a:spLocks noGrp="1"/>
          </p:cNvSpPr>
          <p:nvPr>
            <p:ph idx="1"/>
          </p:nvPr>
        </p:nvSpPr>
        <p:spPr>
          <a:xfrm>
            <a:off x="457200" y="2059668"/>
            <a:ext cx="3950704" cy="4296682"/>
          </a:xfrm>
          <a:prstGeom prst="rect">
            <a:avLst/>
          </a:prstGeom>
        </p:spPr>
        <p:txBody>
          <a:bodyPr/>
          <a:lstStyle>
            <a:lvl1pPr>
              <a:buClr>
                <a:schemeClr val="tx1">
                  <a:lumMod val="75000"/>
                  <a:lumOff val="25000"/>
                </a:schemeClr>
              </a:buClr>
              <a:buFont typeface="Arial"/>
              <a:buChar char="•"/>
              <a:defRPr sz="2800" b="0" i="0">
                <a:solidFill>
                  <a:schemeClr val="tx1">
                    <a:lumMod val="65000"/>
                    <a:lumOff val="35000"/>
                  </a:schemeClr>
                </a:solidFill>
                <a:latin typeface="Gotham Book"/>
                <a:cs typeface="Gotham Book"/>
              </a:defRPr>
            </a:lvl1pPr>
            <a:lvl2pPr>
              <a:buClr>
                <a:schemeClr val="tx1">
                  <a:lumMod val="75000"/>
                  <a:lumOff val="25000"/>
                </a:schemeClr>
              </a:buClr>
              <a:buSzPct val="85000"/>
              <a:buFont typeface="Arial"/>
              <a:buChar char="•"/>
              <a:defRPr sz="2400" b="0" i="0">
                <a:solidFill>
                  <a:schemeClr val="tx1">
                    <a:lumMod val="65000"/>
                    <a:lumOff val="3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endParaRPr lang="en-US"/>
          </a:p>
        </p:txBody>
      </p:sp>
      <p:sp>
        <p:nvSpPr>
          <p:cNvPr id="6"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endParaRPr lang="en-US"/>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4599938D-0427-3542-974E-F7CD887B3868}" type="slidenum">
              <a:rPr lang="en-US"/>
              <a:pPr>
                <a:defRPr/>
              </a:pPr>
              <a:t>‹#›</a:t>
            </a:fld>
            <a:endParaRPr lang="en-US"/>
          </a:p>
        </p:txBody>
      </p:sp>
      <p:sp>
        <p:nvSpPr>
          <p:cNvPr id="8" name="Content Placeholder 2"/>
          <p:cNvSpPr>
            <a:spLocks noGrp="1"/>
          </p:cNvSpPr>
          <p:nvPr>
            <p:ph idx="13"/>
          </p:nvPr>
        </p:nvSpPr>
        <p:spPr>
          <a:xfrm>
            <a:off x="4736096" y="2059668"/>
            <a:ext cx="3950704" cy="4296682"/>
          </a:xfrm>
          <a:prstGeom prst="rect">
            <a:avLst/>
          </a:prstGeom>
        </p:spPr>
        <p:txBody>
          <a:bodyPr/>
          <a:lstStyle>
            <a:lvl1pPr>
              <a:buClr>
                <a:schemeClr val="tx1">
                  <a:lumMod val="75000"/>
                  <a:lumOff val="25000"/>
                </a:schemeClr>
              </a:buClr>
              <a:buFont typeface="Wingdings" charset="2"/>
              <a:buChar char="§"/>
              <a:defRPr sz="2800" b="0" i="0">
                <a:solidFill>
                  <a:schemeClr val="tx1">
                    <a:lumMod val="65000"/>
                    <a:lumOff val="35000"/>
                  </a:schemeClr>
                </a:solidFill>
                <a:latin typeface="Gotham Book"/>
                <a:cs typeface="Gotham Book"/>
              </a:defRPr>
            </a:lvl1pPr>
            <a:lvl2pPr>
              <a:buClr>
                <a:schemeClr val="tx1">
                  <a:lumMod val="75000"/>
                  <a:lumOff val="25000"/>
                </a:schemeClr>
              </a:buClr>
              <a:buFont typeface="Wingdings" charset="2"/>
              <a:buChar char="§"/>
              <a:defRPr sz="2400" b="0" i="0">
                <a:solidFill>
                  <a:schemeClr val="tx1">
                    <a:lumMod val="65000"/>
                    <a:lumOff val="3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09873"/>
            <a:ext cx="8229600" cy="821732"/>
          </a:xfrm>
          <a:prstGeom prst="rect">
            <a:avLst/>
          </a:prstGeom>
        </p:spPr>
        <p:txBody>
          <a:bodyPr>
            <a:normAutofit/>
          </a:bodyPr>
          <a:lstStyle>
            <a:lvl1pPr algn="l">
              <a:defRPr sz="3600" b="0" i="0">
                <a:solidFill>
                  <a:srgbClr val="18453B"/>
                </a:solidFill>
                <a:latin typeface="Gotham-Bold"/>
                <a:cs typeface="Gotham-Bold"/>
              </a:defRPr>
            </a:lvl1pPr>
          </a:lstStyle>
          <a:p>
            <a:r>
              <a:rPr lang="en-US" dirty="0" smtClean="0"/>
              <a:t>1 column, no bullets</a:t>
            </a:r>
            <a:endParaRPr lang="en-US" dirty="0"/>
          </a:p>
        </p:txBody>
      </p:sp>
      <p:sp>
        <p:nvSpPr>
          <p:cNvPr id="3" name="Content Placeholder 2"/>
          <p:cNvSpPr>
            <a:spLocks noGrp="1"/>
          </p:cNvSpPr>
          <p:nvPr>
            <p:ph idx="1"/>
          </p:nvPr>
        </p:nvSpPr>
        <p:spPr>
          <a:xfrm>
            <a:off x="457200" y="2081011"/>
            <a:ext cx="8229600" cy="4024165"/>
          </a:xfrm>
          <a:prstGeom prst="rect">
            <a:avLst/>
          </a:prstGeom>
        </p:spPr>
        <p:txBody>
          <a:bodyPr wrap="square" numCol="1" anchor="t"/>
          <a:lstStyle>
            <a:lvl1pPr marL="0" indent="0" algn="l">
              <a:buClr>
                <a:schemeClr val="tx1">
                  <a:lumMod val="75000"/>
                  <a:lumOff val="25000"/>
                </a:schemeClr>
              </a:buClr>
              <a:buFontTx/>
              <a:buNone/>
              <a:defRPr sz="2400" b="0" i="0" baseline="0">
                <a:solidFill>
                  <a:schemeClr val="tx1">
                    <a:lumMod val="75000"/>
                    <a:lumOff val="25000"/>
                  </a:schemeClr>
                </a:solidFill>
                <a:latin typeface="Gotham Book"/>
                <a:cs typeface="Gotham Book"/>
              </a:defRPr>
            </a:lvl1pPr>
            <a:lvl2pPr marL="0" indent="0" algn="l">
              <a:buClr>
                <a:schemeClr val="tx1">
                  <a:lumMod val="75000"/>
                  <a:lumOff val="25000"/>
                </a:schemeClr>
              </a:buClr>
              <a:buFontTx/>
              <a:buNone/>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endParaRPr lang="en-US"/>
          </a:p>
        </p:txBody>
      </p:sp>
      <p:sp>
        <p:nvSpPr>
          <p:cNvPr id="6"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endParaRPr lang="en-US"/>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4DCE0E26-47BB-FF4B-814B-E43C1B98F5D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75091"/>
            <a:ext cx="8229600" cy="725109"/>
          </a:xfrm>
          <a:prstGeom prst="rect">
            <a:avLst/>
          </a:prstGeom>
        </p:spPr>
        <p:txBody>
          <a:bodyPr>
            <a:normAutofit/>
          </a:bodyPr>
          <a:lstStyle>
            <a:lvl1pPr algn="l">
              <a:defRPr sz="3600" b="0" i="0">
                <a:solidFill>
                  <a:srgbClr val="18453B"/>
                </a:solidFill>
                <a:latin typeface="Gotham-Bold"/>
                <a:cs typeface="Gotham-Bold"/>
              </a:defRPr>
            </a:lvl1pPr>
          </a:lstStyle>
          <a:p>
            <a:r>
              <a:rPr lang="en-US" dirty="0" smtClean="0"/>
              <a:t>1 column with numbers</a:t>
            </a:r>
            <a:endParaRPr lang="en-US" dirty="0"/>
          </a:p>
        </p:txBody>
      </p:sp>
      <p:sp>
        <p:nvSpPr>
          <p:cNvPr id="3" name="Content Placeholder 2"/>
          <p:cNvSpPr>
            <a:spLocks noGrp="1"/>
          </p:cNvSpPr>
          <p:nvPr>
            <p:ph idx="1"/>
          </p:nvPr>
        </p:nvSpPr>
        <p:spPr>
          <a:xfrm>
            <a:off x="457200" y="1674905"/>
            <a:ext cx="8229600" cy="4419600"/>
          </a:xfrm>
          <a:prstGeom prst="rect">
            <a:avLst/>
          </a:prstGeom>
        </p:spPr>
        <p:txBody>
          <a:bodyPr wrap="square" numCol="1" anchor="t"/>
          <a:lstStyle>
            <a:lvl1pPr marL="457200" indent="-457200" algn="l">
              <a:buClr>
                <a:schemeClr val="tx1">
                  <a:lumMod val="75000"/>
                  <a:lumOff val="25000"/>
                </a:schemeClr>
              </a:buClr>
              <a:buFont typeface="+mj-lt"/>
              <a:buAutoNum type="arabicPeriod"/>
              <a:defRPr sz="2400" b="0" i="0" baseline="0">
                <a:solidFill>
                  <a:schemeClr val="tx1">
                    <a:lumMod val="75000"/>
                    <a:lumOff val="25000"/>
                  </a:schemeClr>
                </a:solidFill>
                <a:latin typeface="Gotham Book"/>
                <a:cs typeface="Gotham Book"/>
              </a:defRPr>
            </a:lvl1pPr>
            <a:lvl2pPr marL="457200" indent="182880" algn="l">
              <a:buClr>
                <a:schemeClr val="tx1">
                  <a:lumMod val="75000"/>
                  <a:lumOff val="25000"/>
                </a:schemeClr>
              </a:buClr>
              <a:buSzPct val="85000"/>
              <a:buFont typeface="Arial"/>
              <a:buChar char="•"/>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endParaRPr lang="en-US"/>
          </a:p>
        </p:txBody>
      </p:sp>
      <p:sp>
        <p:nvSpPr>
          <p:cNvPr id="7"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endParaRPr lang="en-US"/>
          </a:p>
        </p:txBody>
      </p:sp>
      <p:sp>
        <p:nvSpPr>
          <p:cNvPr id="8"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14362E17-3E5F-5C4D-AFD9-BBBB918BE23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728841"/>
            <a:ext cx="7772400" cy="1301965"/>
          </a:xfrm>
          <a:prstGeom prst="rect">
            <a:avLst/>
          </a:prstGeom>
        </p:spPr>
        <p:txBody>
          <a:bodyPr>
            <a:normAutofit/>
          </a:bodyPr>
          <a:lstStyle>
            <a:lvl1pPr algn="l">
              <a:defRPr sz="3600" b="0" i="0" baseline="0">
                <a:ln>
                  <a:noFill/>
                </a:ln>
                <a:solidFill>
                  <a:srgbClr val="18453B"/>
                </a:solidFill>
                <a:latin typeface="Gotham-Bold"/>
                <a:cs typeface="Gotham-Bold"/>
              </a:defRPr>
            </a:lvl1pPr>
          </a:lstStyle>
          <a:p>
            <a:r>
              <a:rPr lang="en-US" dirty="0" smtClean="0"/>
              <a:t>Presentation Title</a:t>
            </a:r>
            <a:endParaRPr lang="en-US" dirty="0"/>
          </a:p>
        </p:txBody>
      </p:sp>
      <p:sp>
        <p:nvSpPr>
          <p:cNvPr id="3" name="Subtitle 2"/>
          <p:cNvSpPr>
            <a:spLocks noGrp="1"/>
          </p:cNvSpPr>
          <p:nvPr>
            <p:ph type="subTitle" idx="1"/>
          </p:nvPr>
        </p:nvSpPr>
        <p:spPr>
          <a:xfrm>
            <a:off x="685800" y="3030807"/>
            <a:ext cx="7772400" cy="2102356"/>
          </a:xfrm>
          <a:prstGeom prst="rect">
            <a:avLst/>
          </a:prstGeom>
        </p:spPr>
        <p:txBody>
          <a:bodyPr anchor="t">
            <a:normAutofit/>
          </a:bodyPr>
          <a:lstStyle>
            <a:lvl1pPr marL="0" indent="0" algn="l">
              <a:buNone/>
              <a:defRPr sz="2400" b="0" i="0">
                <a:solidFill>
                  <a:schemeClr val="tx1">
                    <a:lumMod val="65000"/>
                    <a:lumOff val="35000"/>
                  </a:schemeClr>
                </a:solidFill>
                <a:latin typeface="Gotham Book"/>
                <a:cs typeface="Gotham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fld id="{1B107D60-337F-4E78-B903-A3D75EC0955B}" type="slidenum">
              <a:rPr lang="en-US" smtClean="0"/>
              <a:pPr/>
              <a:t>‹#›</a:t>
            </a:fld>
            <a:endParaRPr lang="en-US"/>
          </a:p>
        </p:txBody>
      </p:sp>
    </p:spTree>
    <p:extLst>
      <p:ext uri="{BB962C8B-B14F-4D97-AF65-F5344CB8AC3E}">
        <p14:creationId xmlns:p14="http://schemas.microsoft.com/office/powerpoint/2010/main" val="2299896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248606"/>
            <a:ext cx="8229600" cy="480233"/>
          </a:xfrm>
          <a:prstGeom prst="rect">
            <a:avLst/>
          </a:prstGeom>
        </p:spPr>
        <p:txBody>
          <a:bodyPr>
            <a:normAutofit/>
          </a:bodyPr>
          <a:lstStyle>
            <a:lvl1pPr algn="l">
              <a:defRPr sz="3600" b="0" i="0" baseline="0">
                <a:solidFill>
                  <a:srgbClr val="18453B"/>
                </a:solidFill>
                <a:latin typeface="Gotham-Bold"/>
                <a:cs typeface="Gotham-Bold"/>
              </a:defRPr>
            </a:lvl1pPr>
          </a:lstStyle>
          <a:p>
            <a:r>
              <a:rPr lang="en-US" dirty="0" smtClean="0"/>
              <a:t>1 column</a:t>
            </a:r>
            <a:endParaRPr lang="en-US" dirty="0"/>
          </a:p>
        </p:txBody>
      </p:sp>
      <p:sp>
        <p:nvSpPr>
          <p:cNvPr id="3" name="Content Placeholder 2"/>
          <p:cNvSpPr>
            <a:spLocks noGrp="1"/>
          </p:cNvSpPr>
          <p:nvPr>
            <p:ph idx="1"/>
          </p:nvPr>
        </p:nvSpPr>
        <p:spPr>
          <a:xfrm>
            <a:off x="457200" y="2059668"/>
            <a:ext cx="8229600" cy="4066495"/>
          </a:xfrm>
          <a:prstGeom prst="rect">
            <a:avLst/>
          </a:prstGeom>
        </p:spPr>
        <p:txBody>
          <a:bodyPr/>
          <a:lstStyle>
            <a:lvl1pPr>
              <a:buClr>
                <a:srgbClr val="18453B"/>
              </a:buClr>
              <a:buFont typeface="Arial"/>
              <a:buChar char="•"/>
              <a:defRPr sz="2800" b="0" i="0">
                <a:solidFill>
                  <a:srgbClr val="595959"/>
                </a:solidFill>
                <a:latin typeface="Gotham Book"/>
                <a:cs typeface="Gotham Book"/>
              </a:defRPr>
            </a:lvl1pPr>
            <a:lvl2pPr>
              <a:buClr>
                <a:schemeClr val="tx1">
                  <a:lumMod val="75000"/>
                  <a:lumOff val="25000"/>
                </a:schemeClr>
              </a:buClr>
              <a:buSzPct val="85000"/>
              <a:buFont typeface="Arial"/>
              <a:buChar char="•"/>
              <a:defRPr sz="2400" b="0" i="0">
                <a:solidFill>
                  <a:srgbClr val="595959"/>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fld id="{1B107D60-337F-4E78-B903-A3D75EC0955B}" type="slidenum">
              <a:rPr lang="en-US" smtClean="0"/>
              <a:pPr/>
              <a:t>‹#›</a:t>
            </a:fld>
            <a:endParaRPr lang="en-US"/>
          </a:p>
        </p:txBody>
      </p:sp>
    </p:spTree>
    <p:extLst>
      <p:ext uri="{BB962C8B-B14F-4D97-AF65-F5344CB8AC3E}">
        <p14:creationId xmlns:p14="http://schemas.microsoft.com/office/powerpoint/2010/main" val="2781784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03154"/>
            <a:ext cx="8229600" cy="875092"/>
          </a:xfrm>
          <a:prstGeom prst="rect">
            <a:avLst/>
          </a:prstGeom>
        </p:spPr>
        <p:txBody>
          <a:bodyPr>
            <a:normAutofit/>
          </a:bodyPr>
          <a:lstStyle>
            <a:lvl1pPr algn="l">
              <a:defRPr sz="3600" b="0" i="0" baseline="0">
                <a:solidFill>
                  <a:srgbClr val="18453B"/>
                </a:solidFill>
                <a:latin typeface="Gotham-Bold"/>
                <a:cs typeface="Gotham-Bold"/>
              </a:defRPr>
            </a:lvl1pPr>
          </a:lstStyle>
          <a:p>
            <a:r>
              <a:rPr lang="en-US" dirty="0" smtClean="0"/>
              <a:t>2 columns</a:t>
            </a:r>
            <a:endParaRPr lang="en-US" dirty="0"/>
          </a:p>
        </p:txBody>
      </p:sp>
      <p:sp>
        <p:nvSpPr>
          <p:cNvPr id="3" name="Content Placeholder 2"/>
          <p:cNvSpPr>
            <a:spLocks noGrp="1"/>
          </p:cNvSpPr>
          <p:nvPr>
            <p:ph idx="1"/>
          </p:nvPr>
        </p:nvSpPr>
        <p:spPr>
          <a:xfrm>
            <a:off x="457200" y="2059668"/>
            <a:ext cx="3950704" cy="4296682"/>
          </a:xfrm>
          <a:prstGeom prst="rect">
            <a:avLst/>
          </a:prstGeom>
        </p:spPr>
        <p:txBody>
          <a:bodyPr/>
          <a:lstStyle>
            <a:lvl1pPr>
              <a:buClr>
                <a:schemeClr val="tx1">
                  <a:lumMod val="75000"/>
                  <a:lumOff val="25000"/>
                </a:schemeClr>
              </a:buClr>
              <a:buFont typeface="Arial"/>
              <a:buChar char="•"/>
              <a:defRPr sz="2800" b="0" i="0">
                <a:solidFill>
                  <a:schemeClr val="tx1">
                    <a:lumMod val="65000"/>
                    <a:lumOff val="35000"/>
                  </a:schemeClr>
                </a:solidFill>
                <a:latin typeface="Gotham Book"/>
                <a:cs typeface="Gotham Book"/>
              </a:defRPr>
            </a:lvl1pPr>
            <a:lvl2pPr>
              <a:buClr>
                <a:schemeClr val="tx1">
                  <a:lumMod val="75000"/>
                  <a:lumOff val="25000"/>
                </a:schemeClr>
              </a:buClr>
              <a:buSzPct val="85000"/>
              <a:buFont typeface="Arial"/>
              <a:buChar char="•"/>
              <a:defRPr sz="2400" b="0" i="0">
                <a:solidFill>
                  <a:schemeClr val="tx1">
                    <a:lumMod val="65000"/>
                    <a:lumOff val="3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endParaRPr lang="en-US"/>
          </a:p>
        </p:txBody>
      </p:sp>
      <p:sp>
        <p:nvSpPr>
          <p:cNvPr id="6"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endParaRPr lang="en-US">
              <a:solidFill>
                <a:prstClr val="black">
                  <a:lumMod val="65000"/>
                  <a:lumOff val="35000"/>
                </a:prstClr>
              </a:solidFill>
            </a:endParaRP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fld id="{FC948F70-9D66-48A9-B746-267565681F8F}" type="slidenum">
              <a:rPr lang="en-US" smtClean="0"/>
              <a:pPr/>
              <a:t>‹#›</a:t>
            </a:fld>
            <a:endParaRPr lang="en-US"/>
          </a:p>
        </p:txBody>
      </p:sp>
      <p:sp>
        <p:nvSpPr>
          <p:cNvPr id="8" name="Content Placeholder 2"/>
          <p:cNvSpPr>
            <a:spLocks noGrp="1"/>
          </p:cNvSpPr>
          <p:nvPr>
            <p:ph idx="13"/>
          </p:nvPr>
        </p:nvSpPr>
        <p:spPr>
          <a:xfrm>
            <a:off x="4736096" y="2059668"/>
            <a:ext cx="3950704" cy="4296682"/>
          </a:xfrm>
          <a:prstGeom prst="rect">
            <a:avLst/>
          </a:prstGeom>
        </p:spPr>
        <p:txBody>
          <a:bodyPr/>
          <a:lstStyle>
            <a:lvl1pPr>
              <a:buClr>
                <a:schemeClr val="tx1">
                  <a:lumMod val="75000"/>
                  <a:lumOff val="25000"/>
                </a:schemeClr>
              </a:buClr>
              <a:buFont typeface="Wingdings" charset="2"/>
              <a:buChar char="§"/>
              <a:defRPr sz="2800" b="0" i="0">
                <a:solidFill>
                  <a:schemeClr val="tx1">
                    <a:lumMod val="65000"/>
                    <a:lumOff val="35000"/>
                  </a:schemeClr>
                </a:solidFill>
                <a:latin typeface="Gotham Book"/>
                <a:cs typeface="Gotham Book"/>
              </a:defRPr>
            </a:lvl1pPr>
            <a:lvl2pPr>
              <a:buClr>
                <a:schemeClr val="tx1">
                  <a:lumMod val="75000"/>
                  <a:lumOff val="25000"/>
                </a:schemeClr>
              </a:buClr>
              <a:buFont typeface="Wingdings" charset="2"/>
              <a:buChar char="§"/>
              <a:defRPr sz="2400" b="0" i="0">
                <a:solidFill>
                  <a:schemeClr val="tx1">
                    <a:lumMod val="65000"/>
                    <a:lumOff val="3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389448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09873"/>
            <a:ext cx="8229600" cy="821732"/>
          </a:xfrm>
          <a:prstGeom prst="rect">
            <a:avLst/>
          </a:prstGeom>
        </p:spPr>
        <p:txBody>
          <a:bodyPr>
            <a:normAutofit/>
          </a:bodyPr>
          <a:lstStyle>
            <a:lvl1pPr algn="l">
              <a:defRPr sz="3600" b="0" i="0">
                <a:solidFill>
                  <a:srgbClr val="18453B"/>
                </a:solidFill>
                <a:latin typeface="Gotham-Bold"/>
                <a:cs typeface="Gotham-Bold"/>
              </a:defRPr>
            </a:lvl1pPr>
          </a:lstStyle>
          <a:p>
            <a:r>
              <a:rPr lang="en-US" dirty="0" smtClean="0"/>
              <a:t>1 column, no bullets</a:t>
            </a:r>
            <a:endParaRPr lang="en-US" dirty="0"/>
          </a:p>
        </p:txBody>
      </p:sp>
      <p:sp>
        <p:nvSpPr>
          <p:cNvPr id="3" name="Content Placeholder 2"/>
          <p:cNvSpPr>
            <a:spLocks noGrp="1"/>
          </p:cNvSpPr>
          <p:nvPr>
            <p:ph idx="1"/>
          </p:nvPr>
        </p:nvSpPr>
        <p:spPr>
          <a:xfrm>
            <a:off x="457200" y="2081011"/>
            <a:ext cx="8229600" cy="4024165"/>
          </a:xfrm>
          <a:prstGeom prst="rect">
            <a:avLst/>
          </a:prstGeom>
        </p:spPr>
        <p:txBody>
          <a:bodyPr wrap="square" numCol="1" anchor="t"/>
          <a:lstStyle>
            <a:lvl1pPr marL="0" indent="0" algn="l">
              <a:buClr>
                <a:schemeClr val="tx1">
                  <a:lumMod val="75000"/>
                  <a:lumOff val="25000"/>
                </a:schemeClr>
              </a:buClr>
              <a:buFontTx/>
              <a:buNone/>
              <a:defRPr sz="2400" b="0" i="0" baseline="0">
                <a:solidFill>
                  <a:schemeClr val="tx1">
                    <a:lumMod val="75000"/>
                    <a:lumOff val="25000"/>
                  </a:schemeClr>
                </a:solidFill>
                <a:latin typeface="Gotham Book"/>
                <a:cs typeface="Gotham Book"/>
              </a:defRPr>
            </a:lvl1pPr>
            <a:lvl2pPr marL="0" indent="0" algn="l">
              <a:buClr>
                <a:schemeClr val="tx1">
                  <a:lumMod val="75000"/>
                  <a:lumOff val="25000"/>
                </a:schemeClr>
              </a:buClr>
              <a:buFontTx/>
              <a:buNone/>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endParaRPr lang="en-US"/>
          </a:p>
        </p:txBody>
      </p:sp>
      <p:sp>
        <p:nvSpPr>
          <p:cNvPr id="6"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endParaRPr lang="en-US">
              <a:solidFill>
                <a:prstClr val="black">
                  <a:lumMod val="65000"/>
                  <a:lumOff val="35000"/>
                </a:prstClr>
              </a:solidFill>
            </a:endParaRP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fld id="{1B107D60-337F-4E78-B903-A3D75EC0955B}" type="slidenum">
              <a:rPr lang="en-US" smtClean="0"/>
              <a:pPr/>
              <a:t>‹#›</a:t>
            </a:fld>
            <a:endParaRPr lang="en-US"/>
          </a:p>
        </p:txBody>
      </p:sp>
    </p:spTree>
    <p:extLst>
      <p:ext uri="{BB962C8B-B14F-4D97-AF65-F5344CB8AC3E}">
        <p14:creationId xmlns:p14="http://schemas.microsoft.com/office/powerpoint/2010/main" val="3324732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2.jpeg"/><Relationship Id="rId4" Type="http://schemas.openxmlformats.org/officeDocument/2006/relationships/slideLayout" Target="../slideLayouts/slideLayout9.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lumMod val="65000"/>
                    <a:lumOff val="35000"/>
                  </a:schemeClr>
                </a:solidFill>
                <a:latin typeface="Gotham Book"/>
                <a:ea typeface="+mn-ea"/>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lumMod val="65000"/>
                    <a:lumOff val="35000"/>
                  </a:schemeClr>
                </a:solidFill>
                <a:latin typeface="Gotham Book"/>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ln>
                  <a:noFill/>
                </a:ln>
                <a:solidFill>
                  <a:schemeClr val="tx1">
                    <a:lumMod val="65000"/>
                    <a:lumOff val="35000"/>
                  </a:schemeClr>
                </a:solidFill>
                <a:latin typeface="Gotham Book"/>
                <a:ea typeface="+mn-ea"/>
                <a:cs typeface="+mn-cs"/>
              </a:defRPr>
            </a:lvl1pPr>
          </a:lstStyle>
          <a:p>
            <a:pPr>
              <a:defRPr/>
            </a:pPr>
            <a:fld id="{E1544D71-77D6-5B4F-A1FC-5CA064DBD196}" type="slidenum">
              <a:rPr lang="en-US"/>
              <a:pPr>
                <a:defRPr/>
              </a:pPr>
              <a:t>‹#›</a:t>
            </a:fld>
            <a:endParaRPr lang="en-US" dirty="0"/>
          </a:p>
        </p:txBody>
      </p:sp>
      <p:pic>
        <p:nvPicPr>
          <p:cNvPr id="11" name="Picture 10" descr="MSU thinner spear_green RGB.jpg"/>
          <p:cNvPicPr>
            <a:picLocks noChangeAspect="1"/>
          </p:cNvPicPr>
          <p:nvPr userDrawn="1"/>
        </p:nvPicPr>
        <p:blipFill>
          <a:blip r:embed="rId7"/>
          <a:stretch>
            <a:fillRect/>
          </a:stretch>
        </p:blipFill>
        <p:spPr>
          <a:xfrm>
            <a:off x="457200" y="6253066"/>
            <a:ext cx="8229600" cy="103284"/>
          </a:xfrm>
          <a:prstGeom prst="rect">
            <a:avLst/>
          </a:prstGeom>
        </p:spPr>
      </p:pic>
      <p:pic>
        <p:nvPicPr>
          <p:cNvPr id="12" name="Picture 11" descr="PP banner wordmark.jpg"/>
          <p:cNvPicPr>
            <a:picLocks noChangeAspect="1"/>
          </p:cNvPicPr>
          <p:nvPr userDrawn="1"/>
        </p:nvPicPr>
        <p:blipFill>
          <a:blip r:embed="rId8"/>
          <a:stretch>
            <a:fillRect/>
          </a:stretch>
        </p:blipFill>
        <p:spPr>
          <a:xfrm>
            <a:off x="3047" y="0"/>
            <a:ext cx="9140953" cy="669503"/>
          </a:xfrm>
          <a:prstGeom prst="rect">
            <a:avLst/>
          </a:prstGeom>
        </p:spPr>
      </p:pic>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8" r:id="rId4"/>
    <p:sldLayoutId id="2147483697" r:id="rId5"/>
  </p:sldLayoutIdLst>
  <p:hf hdr="0" ftr="0" dt="0"/>
  <p:txStyles>
    <p:titleStyle>
      <a:lvl1pPr algn="ctr" defTabSz="457200" rtl="0" eaLnBrk="1" fontAlgn="base" hangingPunct="1">
        <a:spcBef>
          <a:spcPct val="0"/>
        </a:spcBef>
        <a:spcAft>
          <a:spcPct val="0"/>
        </a:spcAft>
        <a:defRPr sz="4400" kern="1200">
          <a:solidFill>
            <a:schemeClr val="tx1"/>
          </a:solidFill>
          <a:latin typeface="Gotham Book"/>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otham Book"/>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Gotham Book"/>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otham Book"/>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lumMod val="65000"/>
                    <a:lumOff val="35000"/>
                  </a:schemeClr>
                </a:solidFill>
                <a:latin typeface="Gotham Book"/>
                <a:ea typeface="+mn-ea"/>
                <a:cs typeface="+mn-cs"/>
              </a:defRPr>
            </a:lvl1pPr>
          </a:lstStyle>
          <a:p>
            <a:pPr defTabSz="914400"/>
            <a:endParaRPr lang="en-US">
              <a:solidFill>
                <a:prstClr val="black">
                  <a:lumMod val="65000"/>
                  <a:lumOff val="3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lumMod val="65000"/>
                    <a:lumOff val="35000"/>
                  </a:schemeClr>
                </a:solidFill>
                <a:latin typeface="Gotham Book"/>
                <a:ea typeface="+mn-ea"/>
                <a:cs typeface="+mn-cs"/>
              </a:defRPr>
            </a:lvl1pPr>
          </a:lstStyle>
          <a:p>
            <a:pPr defTabSz="914400"/>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ln>
                  <a:noFill/>
                </a:ln>
                <a:solidFill>
                  <a:schemeClr val="tx1">
                    <a:lumMod val="65000"/>
                    <a:lumOff val="35000"/>
                  </a:schemeClr>
                </a:solidFill>
                <a:latin typeface="Gotham Book"/>
                <a:ea typeface="+mn-ea"/>
                <a:cs typeface="+mn-cs"/>
              </a:defRPr>
            </a:lvl1pPr>
          </a:lstStyle>
          <a:p>
            <a:pPr defTabSz="914400"/>
            <a:fld id="{1B107D60-337F-4E78-B903-A3D75EC0955B}" type="slidenum">
              <a:rPr lang="en-US" smtClean="0">
                <a:solidFill>
                  <a:prstClr val="black">
                    <a:lumMod val="65000"/>
                    <a:lumOff val="35000"/>
                  </a:prstClr>
                </a:solidFill>
              </a:rPr>
              <a:pPr defTabSz="914400"/>
              <a:t>‹#›</a:t>
            </a:fld>
            <a:endParaRPr lang="en-US">
              <a:solidFill>
                <a:prstClr val="black">
                  <a:lumMod val="65000"/>
                  <a:lumOff val="35000"/>
                </a:prstClr>
              </a:solidFill>
            </a:endParaRPr>
          </a:p>
        </p:txBody>
      </p:sp>
      <p:pic>
        <p:nvPicPr>
          <p:cNvPr id="11" name="Picture 10" descr="MSU thinner spear_green RGB.jpg"/>
          <p:cNvPicPr>
            <a:picLocks noChangeAspect="1"/>
          </p:cNvPicPr>
          <p:nvPr/>
        </p:nvPicPr>
        <p:blipFill>
          <a:blip r:embed="rId9" cstate="print"/>
          <a:stretch>
            <a:fillRect/>
          </a:stretch>
        </p:blipFill>
        <p:spPr>
          <a:xfrm>
            <a:off x="457200" y="6253066"/>
            <a:ext cx="8229600" cy="103284"/>
          </a:xfrm>
          <a:prstGeom prst="rect">
            <a:avLst/>
          </a:prstGeom>
        </p:spPr>
      </p:pic>
      <p:pic>
        <p:nvPicPr>
          <p:cNvPr id="12" name="Picture 11" descr="PP banner wordmark.jpg"/>
          <p:cNvPicPr>
            <a:picLocks noChangeAspect="1"/>
          </p:cNvPicPr>
          <p:nvPr/>
        </p:nvPicPr>
        <p:blipFill>
          <a:blip r:embed="rId10" cstate="print"/>
          <a:stretch>
            <a:fillRect/>
          </a:stretch>
        </p:blipFill>
        <p:spPr>
          <a:xfrm>
            <a:off x="3047" y="0"/>
            <a:ext cx="9140953" cy="669503"/>
          </a:xfrm>
          <a:prstGeom prst="rect">
            <a:avLst/>
          </a:prstGeom>
        </p:spPr>
      </p:pic>
    </p:spTree>
    <p:extLst>
      <p:ext uri="{BB962C8B-B14F-4D97-AF65-F5344CB8AC3E}">
        <p14:creationId xmlns:p14="http://schemas.microsoft.com/office/powerpoint/2010/main" val="240154200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5" r:id="rId6"/>
    <p:sldLayoutId id="2147483726" r:id="rId7"/>
  </p:sldLayoutIdLst>
  <p:hf hdr="0" ftr="0" dt="0"/>
  <p:txStyles>
    <p:titleStyle>
      <a:lvl1pPr algn="ctr" defTabSz="457200" rtl="0" eaLnBrk="1" fontAlgn="base" hangingPunct="1">
        <a:spcBef>
          <a:spcPct val="0"/>
        </a:spcBef>
        <a:spcAft>
          <a:spcPct val="0"/>
        </a:spcAft>
        <a:defRPr sz="4400" kern="1200">
          <a:solidFill>
            <a:schemeClr val="tx1"/>
          </a:solidFill>
          <a:latin typeface="Gotham Book"/>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otham Book"/>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Gotham Book"/>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otham Book"/>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jpg"/></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37.jpg"/></Relationships>
</file>

<file path=ppt/slides/_rels/slide1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mailto:ryanan@msu.edu"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mtClean="0"/>
              <a:t>Cues in hiring processes:  What are you signaling to underrepresented groups?</a:t>
            </a:r>
            <a:endParaRPr lang="en-US" dirty="0"/>
          </a:p>
        </p:txBody>
      </p:sp>
      <p:sp>
        <p:nvSpPr>
          <p:cNvPr id="3" name="Subtitle 2"/>
          <p:cNvSpPr>
            <a:spLocks noGrp="1"/>
          </p:cNvSpPr>
          <p:nvPr>
            <p:ph type="subTitle" idx="1"/>
          </p:nvPr>
        </p:nvSpPr>
        <p:spPr/>
        <p:txBody>
          <a:bodyPr/>
          <a:lstStyle/>
          <a:p>
            <a:r>
              <a:rPr lang="en-US" smtClean="0"/>
              <a:t>Ann Marie Ryan</a:t>
            </a:r>
          </a:p>
          <a:p>
            <a:r>
              <a:rPr lang="en-US" smtClean="0"/>
              <a:t>Michigan State University</a:t>
            </a:r>
            <a:endParaRPr lang="en-US" dirty="0"/>
          </a:p>
        </p:txBody>
      </p:sp>
      <p:sp>
        <p:nvSpPr>
          <p:cNvPr id="4" name="Slide Number Placeholder 3"/>
          <p:cNvSpPr>
            <a:spLocks noGrp="1"/>
          </p:cNvSpPr>
          <p:nvPr>
            <p:ph type="sldNum" sz="quarter" idx="12"/>
          </p:nvPr>
        </p:nvSpPr>
        <p:spPr/>
        <p:txBody>
          <a:bodyPr/>
          <a:lstStyle/>
          <a:p>
            <a:fld id="{205D934E-3E61-264D-8682-F58928E18B84}" type="slidenum">
              <a:rPr lang="en-US" smtClean="0"/>
              <a:pPr/>
              <a:t>1</a:t>
            </a:fld>
            <a:endParaRPr lang="en-US"/>
          </a:p>
        </p:txBody>
      </p:sp>
    </p:spTree>
    <p:extLst>
      <p:ext uri="{BB962C8B-B14F-4D97-AF65-F5344CB8AC3E}">
        <p14:creationId xmlns:p14="http://schemas.microsoft.com/office/powerpoint/2010/main" val="1575755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11" y="654757"/>
            <a:ext cx="8974667" cy="615636"/>
          </a:xfrm>
        </p:spPr>
        <p:txBody>
          <a:bodyPr>
            <a:normAutofit/>
          </a:bodyPr>
          <a:lstStyle/>
          <a:p>
            <a:r>
              <a:rPr lang="en-US" sz="2800" dirty="0" smtClean="0"/>
              <a:t>Representation/ambient cues in assessment</a:t>
            </a:r>
            <a:endParaRPr lang="en-US" sz="28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47119" y="4615990"/>
            <a:ext cx="3546555" cy="1998059"/>
          </a:xfrm>
        </p:spPr>
      </p:pic>
      <p:sp>
        <p:nvSpPr>
          <p:cNvPr id="4" name="Slide Number Placeholder 3"/>
          <p:cNvSpPr>
            <a:spLocks noGrp="1"/>
          </p:cNvSpPr>
          <p:nvPr>
            <p:ph type="sldNum" sz="quarter" idx="12"/>
          </p:nvPr>
        </p:nvSpPr>
        <p:spPr/>
        <p:txBody>
          <a:bodyPr/>
          <a:lstStyle/>
          <a:p>
            <a:pPr>
              <a:defRPr/>
            </a:pPr>
            <a:fld id="{0B4461CB-4CA9-2A43-A3FA-624E1DA485A6}" type="slidenum">
              <a:rPr lang="en-US" smtClean="0"/>
              <a:pPr>
                <a:defRPr/>
              </a:pPr>
              <a:t>10</a:t>
            </a:fld>
            <a:endParaRPr lang="en-US"/>
          </a:p>
        </p:txBody>
      </p:sp>
      <p:sp useBgFill="1">
        <p:nvSpPr>
          <p:cNvPr id="7" name="TextBox 6"/>
          <p:cNvSpPr txBox="1"/>
          <p:nvPr/>
        </p:nvSpPr>
        <p:spPr>
          <a:xfrm>
            <a:off x="225778" y="4508938"/>
            <a:ext cx="3061039" cy="1200329"/>
          </a:xfrm>
          <a:prstGeom prst="rect">
            <a:avLst/>
          </a:prstGeom>
        </p:spPr>
        <p:txBody>
          <a:bodyPr wrap="square" rtlCol="0">
            <a:spAutoFit/>
          </a:bodyPr>
          <a:lstStyle/>
          <a:p>
            <a:pPr marL="285750" indent="-285750">
              <a:buFont typeface="Arial" panose="020B0604020202020204" pitchFamily="34" charset="0"/>
              <a:buChar char="•"/>
            </a:pPr>
            <a:r>
              <a:rPr lang="en-US" sz="2400" dirty="0"/>
              <a:t>Names/pronouns</a:t>
            </a:r>
          </a:p>
          <a:p>
            <a:pPr marL="285750" indent="-285750">
              <a:buFont typeface="Arial" panose="020B0604020202020204" pitchFamily="34" charset="0"/>
              <a:buChar char="•"/>
            </a:pPr>
            <a:r>
              <a:rPr lang="en-US" sz="2400" dirty="0" smtClean="0"/>
              <a:t>Mobile/UIT</a:t>
            </a:r>
          </a:p>
          <a:p>
            <a:pPr marL="285750" indent="-285750">
              <a:buFont typeface="Arial" panose="020B0604020202020204" pitchFamily="34" charset="0"/>
              <a:buChar char="•"/>
            </a:pPr>
            <a:r>
              <a:rPr lang="en-US" sz="2400" dirty="0" smtClean="0"/>
              <a:t>Animated/avatar</a:t>
            </a:r>
          </a:p>
        </p:txBody>
      </p:sp>
      <p:pic>
        <p:nvPicPr>
          <p:cNvPr id="8" name="Content Placeholder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2028" y="1163342"/>
            <a:ext cx="3452648" cy="345264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454" y="1566353"/>
            <a:ext cx="3878317" cy="2033216"/>
          </a:xfrm>
          <a:prstGeom prst="rect">
            <a:avLst/>
          </a:prstGeom>
        </p:spPr>
      </p:pic>
    </p:spTree>
    <p:extLst>
      <p:ext uri="{BB962C8B-B14F-4D97-AF65-F5344CB8AC3E}">
        <p14:creationId xmlns:p14="http://schemas.microsoft.com/office/powerpoint/2010/main" val="350444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Subtleties </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7511" y="1904522"/>
            <a:ext cx="8229600" cy="2238737"/>
          </a:xfrm>
        </p:spPr>
      </p:pic>
      <p:sp>
        <p:nvSpPr>
          <p:cNvPr id="4" name="Slide Number Placeholder 3"/>
          <p:cNvSpPr>
            <a:spLocks noGrp="1"/>
          </p:cNvSpPr>
          <p:nvPr>
            <p:ph type="sldNum" sz="quarter" idx="12"/>
          </p:nvPr>
        </p:nvSpPr>
        <p:spPr/>
        <p:txBody>
          <a:bodyPr/>
          <a:lstStyle/>
          <a:p>
            <a:pPr>
              <a:defRPr/>
            </a:pPr>
            <a:fld id="{0B4461CB-4CA9-2A43-A3FA-624E1DA485A6}" type="slidenum">
              <a:rPr lang="en-US" smtClean="0"/>
              <a:pPr>
                <a:defRPr/>
              </a:pPr>
              <a:t>11</a:t>
            </a:fld>
            <a:endParaRPr lang="en-US"/>
          </a:p>
        </p:txBody>
      </p:sp>
      <p:sp>
        <p:nvSpPr>
          <p:cNvPr id="6" name="TextBox 5"/>
          <p:cNvSpPr txBox="1"/>
          <p:nvPr/>
        </p:nvSpPr>
        <p:spPr>
          <a:xfrm>
            <a:off x="180623" y="4318942"/>
            <a:ext cx="4064000" cy="584775"/>
          </a:xfrm>
          <a:prstGeom prst="rect">
            <a:avLst/>
          </a:prstGeom>
          <a:noFill/>
        </p:spPr>
        <p:txBody>
          <a:bodyPr wrap="square" rtlCol="0">
            <a:spAutoFit/>
          </a:bodyPr>
          <a:lstStyle/>
          <a:p>
            <a:r>
              <a:rPr lang="en-US" sz="1600" dirty="0" err="1" smtClean="0"/>
              <a:t>Suitner</a:t>
            </a:r>
            <a:r>
              <a:rPr lang="en-US" sz="1600" dirty="0" smtClean="0"/>
              <a:t>, </a:t>
            </a:r>
            <a:r>
              <a:rPr lang="en-US" sz="1600" dirty="0" err="1" smtClean="0"/>
              <a:t>Maass</a:t>
            </a:r>
            <a:r>
              <a:rPr lang="en-US" sz="1600" dirty="0" smtClean="0"/>
              <a:t> &amp; </a:t>
            </a:r>
            <a:r>
              <a:rPr lang="en-US" sz="1600" dirty="0" err="1" smtClean="0"/>
              <a:t>Ronconi</a:t>
            </a:r>
            <a:r>
              <a:rPr lang="en-US" sz="1600" dirty="0" smtClean="0"/>
              <a:t> 2017</a:t>
            </a:r>
          </a:p>
          <a:p>
            <a:r>
              <a:rPr lang="en-US" sz="1600" dirty="0" smtClean="0"/>
              <a:t>Kahn, </a:t>
            </a:r>
            <a:r>
              <a:rPr lang="en-US" sz="1600" dirty="0" err="1" smtClean="0"/>
              <a:t>Unzueta</a:t>
            </a:r>
            <a:r>
              <a:rPr lang="en-US" sz="1600" dirty="0" smtClean="0"/>
              <a:t>, Davies, Alston &amp; Lee 2015</a:t>
            </a:r>
            <a:endParaRPr lang="en-US" sz="1600" dirty="0"/>
          </a:p>
        </p:txBody>
      </p:sp>
      <p:pic>
        <p:nvPicPr>
          <p:cNvPr id="3074" name="Picture 2" descr="Image result for light skin v dark sk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1486" y="4143259"/>
            <a:ext cx="4283428" cy="2330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072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Interpersonal interactions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17243"/>
            <a:ext cx="3907105" cy="2603408"/>
          </a:xfrm>
        </p:spPr>
      </p:pic>
      <p:sp>
        <p:nvSpPr>
          <p:cNvPr id="4" name="Slide Number Placeholder 3"/>
          <p:cNvSpPr>
            <a:spLocks noGrp="1"/>
          </p:cNvSpPr>
          <p:nvPr>
            <p:ph type="sldNum" sz="quarter" idx="12"/>
          </p:nvPr>
        </p:nvSpPr>
        <p:spPr/>
        <p:txBody>
          <a:bodyPr/>
          <a:lstStyle/>
          <a:p>
            <a:pPr>
              <a:defRPr/>
            </a:pPr>
            <a:fld id="{0B4461CB-4CA9-2A43-A3FA-624E1DA485A6}" type="slidenum">
              <a:rPr lang="en-US" smtClean="0"/>
              <a:pPr>
                <a:defRPr/>
              </a:pPr>
              <a:t>12</a:t>
            </a:fld>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610" y="919214"/>
            <a:ext cx="2828925" cy="161925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548" y="4364621"/>
            <a:ext cx="3220289" cy="2493379"/>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4305" y="2676599"/>
            <a:ext cx="4840198" cy="4128001"/>
          </a:xfrm>
          <a:prstGeom prst="rect">
            <a:avLst/>
          </a:prstGeom>
        </p:spPr>
      </p:pic>
    </p:spTree>
    <p:extLst>
      <p:ext uri="{BB962C8B-B14F-4D97-AF65-F5344CB8AC3E}">
        <p14:creationId xmlns:p14="http://schemas.microsoft.com/office/powerpoint/2010/main" val="327217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Interpersonal interaction in assessment content</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4461" y="2416422"/>
            <a:ext cx="2857500" cy="2095500"/>
          </a:xfrm>
          <a:prstGeom prst="rect">
            <a:avLst/>
          </a:prstGeom>
        </p:spPr>
      </p:pic>
      <p:sp>
        <p:nvSpPr>
          <p:cNvPr id="2" name="TextBox 1"/>
          <p:cNvSpPr txBox="1"/>
          <p:nvPr/>
        </p:nvSpPr>
        <p:spPr>
          <a:xfrm>
            <a:off x="4662311" y="1986844"/>
            <a:ext cx="3875192" cy="1754326"/>
          </a:xfrm>
          <a:prstGeom prst="rect">
            <a:avLst/>
          </a:prstGeom>
          <a:noFill/>
        </p:spPr>
        <p:txBody>
          <a:bodyPr wrap="square" rtlCol="0">
            <a:spAutoFit/>
          </a:bodyPr>
          <a:lstStyle/>
          <a:p>
            <a:pPr marL="285750" indent="-285750">
              <a:buFontTx/>
              <a:buChar char="-"/>
            </a:pPr>
            <a:r>
              <a:rPr lang="en-US" dirty="0" smtClean="0"/>
              <a:t>Who</a:t>
            </a:r>
          </a:p>
          <a:p>
            <a:pPr marL="285750" indent="-285750">
              <a:buFontTx/>
              <a:buChar char="-"/>
            </a:pPr>
            <a:r>
              <a:rPr lang="en-US" dirty="0" smtClean="0"/>
              <a:t>How</a:t>
            </a:r>
          </a:p>
          <a:p>
            <a:pPr marL="285750" indent="-285750">
              <a:buFontTx/>
              <a:buChar char="-"/>
            </a:pPr>
            <a:r>
              <a:rPr lang="en-US" dirty="0" smtClean="0"/>
              <a:t>Nature of interaction</a:t>
            </a:r>
          </a:p>
          <a:p>
            <a:pPr marL="742950" lvl="1" indent="-285750">
              <a:buFontTx/>
              <a:buChar char="-"/>
            </a:pPr>
            <a:r>
              <a:rPr lang="en-US" dirty="0" smtClean="0"/>
              <a:t>Conflict</a:t>
            </a:r>
          </a:p>
          <a:p>
            <a:pPr marL="742950" lvl="1" indent="-285750">
              <a:buFontTx/>
              <a:buChar char="-"/>
            </a:pPr>
            <a:r>
              <a:rPr lang="en-US" dirty="0" smtClean="0"/>
              <a:t>Cooperation</a:t>
            </a:r>
          </a:p>
          <a:p>
            <a:pPr marL="285750" indent="-285750">
              <a:buFontTx/>
              <a:buChar char="-"/>
            </a:pPr>
            <a:r>
              <a:rPr lang="en-US" dirty="0" smtClean="0"/>
              <a:t>Effects on construct assessed</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2311" y="4006145"/>
            <a:ext cx="2857500" cy="2209800"/>
          </a:xfrm>
          <a:prstGeom prst="rect">
            <a:avLst/>
          </a:prstGeom>
        </p:spPr>
      </p:pic>
    </p:spTree>
    <p:extLst>
      <p:ext uri="{BB962C8B-B14F-4D97-AF65-F5344CB8AC3E}">
        <p14:creationId xmlns:p14="http://schemas.microsoft.com/office/powerpoint/2010/main" val="1476170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Diversity Structures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99468" y="2140394"/>
            <a:ext cx="4077355" cy="2575529"/>
          </a:xfrm>
        </p:spPr>
      </p:pic>
      <p:sp>
        <p:nvSpPr>
          <p:cNvPr id="4" name="Slide Number Placeholder 3"/>
          <p:cNvSpPr>
            <a:spLocks noGrp="1"/>
          </p:cNvSpPr>
          <p:nvPr>
            <p:ph type="sldNum" sz="quarter" idx="12"/>
          </p:nvPr>
        </p:nvSpPr>
        <p:spPr/>
        <p:txBody>
          <a:bodyPr/>
          <a:lstStyle/>
          <a:p>
            <a:pPr>
              <a:defRPr/>
            </a:pPr>
            <a:fld id="{0B4461CB-4CA9-2A43-A3FA-624E1DA485A6}" type="slidenum">
              <a:rPr lang="en-US" smtClean="0"/>
              <a:pPr>
                <a:defRPr/>
              </a:pPr>
              <a:t>14</a:t>
            </a:fld>
            <a:endParaRPr lang="en-US"/>
          </a:p>
        </p:txBody>
      </p:sp>
      <p:pic>
        <p:nvPicPr>
          <p:cNvPr id="6"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332" y="2180342"/>
            <a:ext cx="2662733" cy="199705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5998" y="113795"/>
            <a:ext cx="2113627" cy="2113627"/>
          </a:xfrm>
          <a:prstGeom prst="rect">
            <a:avLst/>
          </a:prstGeom>
        </p:spPr>
      </p:pic>
      <p:sp>
        <p:nvSpPr>
          <p:cNvPr id="7" name="TextBox 6"/>
          <p:cNvSpPr txBox="1"/>
          <p:nvPr/>
        </p:nvSpPr>
        <p:spPr>
          <a:xfrm>
            <a:off x="270934" y="4628896"/>
            <a:ext cx="3928534" cy="1138773"/>
          </a:xfrm>
          <a:prstGeom prst="rect">
            <a:avLst/>
          </a:prstGeom>
          <a:noFill/>
        </p:spPr>
        <p:txBody>
          <a:bodyPr wrap="square" rtlCol="0">
            <a:spAutoFit/>
          </a:bodyPr>
          <a:lstStyle/>
          <a:p>
            <a:r>
              <a:rPr lang="en-US" dirty="0" smtClean="0"/>
              <a:t>Colorblind messages are viewed negatively relative to multicultural messages</a:t>
            </a:r>
          </a:p>
          <a:p>
            <a:r>
              <a:rPr lang="en-US" sz="1400" dirty="0" smtClean="0"/>
              <a:t>Wilton, Good, Moss-</a:t>
            </a:r>
            <a:r>
              <a:rPr lang="en-US" sz="1400" dirty="0" err="1" smtClean="0"/>
              <a:t>Racusin</a:t>
            </a:r>
            <a:r>
              <a:rPr lang="en-US" sz="1400" dirty="0" smtClean="0"/>
              <a:t> &amp; Sanchez, 2015</a:t>
            </a:r>
            <a:endParaRPr lang="en-US" sz="1400" dirty="0"/>
          </a:p>
        </p:txBody>
      </p:sp>
      <p:sp>
        <p:nvSpPr>
          <p:cNvPr id="8" name="TextBox 7"/>
          <p:cNvSpPr txBox="1"/>
          <p:nvPr/>
        </p:nvSpPr>
        <p:spPr>
          <a:xfrm>
            <a:off x="4456862" y="4628897"/>
            <a:ext cx="4418272" cy="2031325"/>
          </a:xfrm>
          <a:prstGeom prst="rect">
            <a:avLst/>
          </a:prstGeom>
          <a:noFill/>
        </p:spPr>
        <p:txBody>
          <a:bodyPr wrap="square" rtlCol="0">
            <a:spAutoFit/>
          </a:bodyPr>
          <a:lstStyle/>
          <a:p>
            <a:r>
              <a:rPr lang="en-US" dirty="0" smtClean="0"/>
              <a:t>Law firms with diversity statements that emphasize difference had lower attrition rates among White women; those that emphasize equality had lower attrition among Black women</a:t>
            </a:r>
          </a:p>
          <a:p>
            <a:r>
              <a:rPr lang="en-US" dirty="0"/>
              <a:t> </a:t>
            </a:r>
            <a:r>
              <a:rPr lang="en-US" dirty="0" smtClean="0"/>
              <a:t>   </a:t>
            </a:r>
            <a:r>
              <a:rPr lang="en-US" dirty="0" err="1" smtClean="0"/>
              <a:t>Apfelbaum</a:t>
            </a:r>
            <a:r>
              <a:rPr lang="en-US" dirty="0" smtClean="0"/>
              <a:t>, Stephens and Reagans 2016</a:t>
            </a:r>
            <a:endParaRPr lang="en-US" dirty="0"/>
          </a:p>
        </p:txBody>
      </p:sp>
    </p:spTree>
    <p:extLst>
      <p:ext uri="{BB962C8B-B14F-4D97-AF65-F5344CB8AC3E}">
        <p14:creationId xmlns:p14="http://schemas.microsoft.com/office/powerpoint/2010/main" val="232569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3468"/>
            <a:ext cx="8229600" cy="1085372"/>
          </a:xfrm>
        </p:spPr>
        <p:txBody>
          <a:bodyPr>
            <a:normAutofit/>
          </a:bodyPr>
          <a:lstStyle/>
          <a:p>
            <a:r>
              <a:rPr lang="en-US" dirty="0" smtClean="0"/>
              <a:t>Advertisement language</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4445" y="1248606"/>
            <a:ext cx="6096000" cy="3225800"/>
          </a:xfrm>
        </p:spPr>
      </p:pic>
      <p:sp>
        <p:nvSpPr>
          <p:cNvPr id="4" name="Slide Number Placeholder 3"/>
          <p:cNvSpPr>
            <a:spLocks noGrp="1"/>
          </p:cNvSpPr>
          <p:nvPr>
            <p:ph type="sldNum" sz="quarter" idx="12"/>
          </p:nvPr>
        </p:nvSpPr>
        <p:spPr/>
        <p:txBody>
          <a:bodyPr/>
          <a:lstStyle/>
          <a:p>
            <a:pPr>
              <a:defRPr/>
            </a:pPr>
            <a:fld id="{0B4461CB-4CA9-2A43-A3FA-624E1DA485A6}" type="slidenum">
              <a:rPr lang="en-US" smtClean="0"/>
              <a:pPr>
                <a:defRPr/>
              </a:pPr>
              <a:t>15</a:t>
            </a:fld>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3155" y="3506147"/>
            <a:ext cx="5712883" cy="3215328"/>
          </a:xfrm>
          <a:prstGeom prst="rect">
            <a:avLst/>
          </a:prstGeom>
        </p:spPr>
      </p:pic>
      <p:sp>
        <p:nvSpPr>
          <p:cNvPr id="3" name="TextBox 2"/>
          <p:cNvSpPr txBox="1"/>
          <p:nvPr/>
        </p:nvSpPr>
        <p:spPr>
          <a:xfrm>
            <a:off x="158044" y="4951609"/>
            <a:ext cx="3121432" cy="923330"/>
          </a:xfrm>
          <a:prstGeom prst="rect">
            <a:avLst/>
          </a:prstGeom>
          <a:noFill/>
        </p:spPr>
        <p:txBody>
          <a:bodyPr wrap="none" rtlCol="0">
            <a:spAutoFit/>
          </a:bodyPr>
          <a:lstStyle/>
          <a:p>
            <a:r>
              <a:rPr lang="en-US" dirty="0" err="1" smtClean="0"/>
              <a:t>Gaucher</a:t>
            </a:r>
            <a:r>
              <a:rPr lang="en-US" dirty="0" smtClean="0"/>
              <a:t>, Friesen, Kay 2011</a:t>
            </a:r>
          </a:p>
          <a:p>
            <a:r>
              <a:rPr lang="en-US" dirty="0" err="1" smtClean="0"/>
              <a:t>McCusker</a:t>
            </a:r>
            <a:r>
              <a:rPr lang="en-US" dirty="0" smtClean="0"/>
              <a:t>, </a:t>
            </a:r>
            <a:r>
              <a:rPr lang="en-US" dirty="0" err="1" smtClean="0"/>
              <a:t>Foti</a:t>
            </a:r>
            <a:r>
              <a:rPr lang="en-US" dirty="0" smtClean="0"/>
              <a:t> &amp; Shah 2017</a:t>
            </a:r>
          </a:p>
          <a:p>
            <a:r>
              <a:rPr lang="en-US" dirty="0" err="1" smtClean="0"/>
              <a:t>Wille</a:t>
            </a:r>
            <a:r>
              <a:rPr lang="en-US" dirty="0" smtClean="0"/>
              <a:t> &amp; Derous 2017</a:t>
            </a:r>
            <a:endParaRPr lang="en-US" dirty="0"/>
          </a:p>
        </p:txBody>
      </p:sp>
    </p:spTree>
    <p:extLst>
      <p:ext uri="{BB962C8B-B14F-4D97-AF65-F5344CB8AC3E}">
        <p14:creationId xmlns:p14="http://schemas.microsoft.com/office/powerpoint/2010/main" val="99897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instructions</a:t>
            </a:r>
            <a:endParaRPr lang="en-US" dirty="0"/>
          </a:p>
        </p:txBody>
      </p:sp>
      <p:sp>
        <p:nvSpPr>
          <p:cNvPr id="4" name="Content Placeholder 3"/>
          <p:cNvSpPr>
            <a:spLocks noGrp="1"/>
          </p:cNvSpPr>
          <p:nvPr>
            <p:ph idx="1"/>
          </p:nvPr>
        </p:nvSpPr>
        <p:spPr>
          <a:xfrm>
            <a:off x="238478" y="1693333"/>
            <a:ext cx="3938411" cy="4663017"/>
          </a:xfrm>
        </p:spPr>
        <p:txBody>
          <a:bodyPr/>
          <a:lstStyle/>
          <a:p>
            <a:pPr marL="342900" indent="-342900">
              <a:buFont typeface="Arial" panose="020B0604020202020204" pitchFamily="34" charset="0"/>
              <a:buChar char="•"/>
            </a:pPr>
            <a:r>
              <a:rPr lang="en-US" dirty="0" smtClean="0"/>
              <a:t>Entity v. incremental</a:t>
            </a:r>
          </a:p>
          <a:p>
            <a:pPr marL="228600">
              <a:buFont typeface="Arial" panose="020B0604020202020204" pitchFamily="34" charset="0"/>
              <a:buChar char="•"/>
            </a:pPr>
            <a:r>
              <a:rPr lang="en-US" sz="2000" dirty="0" smtClean="0"/>
              <a:t>Signal through retesting policy</a:t>
            </a:r>
          </a:p>
          <a:p>
            <a:pPr marL="228600">
              <a:buFont typeface="Arial" panose="020B0604020202020204" pitchFamily="34" charset="0"/>
              <a:buChar char="•"/>
            </a:pPr>
            <a:r>
              <a:rPr lang="en-US" sz="2000" dirty="0" smtClean="0"/>
              <a:t>Organizational description as performance-oriented, recruiting the best, rewarding intelligence  versus growth-oriented and encouraging love of learning</a:t>
            </a:r>
          </a:p>
          <a:p>
            <a:pPr marL="1485900" lvl="3" indent="-342900">
              <a:buFont typeface="Arial" panose="020B0604020202020204" pitchFamily="34" charset="0"/>
              <a:buChar char="•"/>
            </a:pPr>
            <a:r>
              <a:rPr lang="en-US" sz="1400" dirty="0" smtClean="0"/>
              <a:t>Emerson &amp; Murphy 2015</a:t>
            </a:r>
          </a:p>
          <a:p>
            <a:pPr marL="0" indent="0">
              <a:buNone/>
            </a:pPr>
            <a:endParaRPr lang="en-US" dirty="0"/>
          </a:p>
          <a:p>
            <a:pPr marL="0" indent="0">
              <a:buNone/>
            </a:pPr>
            <a:endParaRPr lang="en-US" dirty="0"/>
          </a:p>
        </p:txBody>
      </p:sp>
      <p:sp>
        <p:nvSpPr>
          <p:cNvPr id="3" name="Slide Number Placeholder 2"/>
          <p:cNvSpPr>
            <a:spLocks noGrp="1"/>
          </p:cNvSpPr>
          <p:nvPr>
            <p:ph type="sldNum" sz="quarter" idx="12"/>
          </p:nvPr>
        </p:nvSpPr>
        <p:spPr/>
        <p:txBody>
          <a:bodyPr/>
          <a:lstStyle/>
          <a:p>
            <a:fld id="{FC93E416-C65C-465A-903B-C6A1E8B2347F}" type="slidenum">
              <a:rPr lang="en-GB" altLang="en-US" smtClean="0"/>
              <a:pPr/>
              <a:t>16</a:t>
            </a:fld>
            <a:endParaRPr lang="en-GB" altLang="en-US"/>
          </a:p>
        </p:txBody>
      </p:sp>
      <p:sp>
        <p:nvSpPr>
          <p:cNvPr id="6" name="Content Placeholder 5"/>
          <p:cNvSpPr>
            <a:spLocks noGrp="1"/>
          </p:cNvSpPr>
          <p:nvPr>
            <p:ph idx="13"/>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6889" y="2325512"/>
            <a:ext cx="4905078" cy="3454400"/>
          </a:xfrm>
          <a:prstGeom prst="rect">
            <a:avLst/>
          </a:prstGeom>
        </p:spPr>
      </p:pic>
    </p:spTree>
    <p:extLst>
      <p:ext uri="{BB962C8B-B14F-4D97-AF65-F5344CB8AC3E}">
        <p14:creationId xmlns:p14="http://schemas.microsoft.com/office/powerpoint/2010/main" val="39042330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Format </a:t>
            </a:r>
            <a:r>
              <a:rPr lang="en-US" dirty="0"/>
              <a:t>C</a:t>
            </a:r>
            <a:r>
              <a:rPr lang="en-US" dirty="0" smtClean="0"/>
              <a:t>hoices</a:t>
            </a:r>
            <a:endParaRPr lang="en-US" dirty="0"/>
          </a:p>
        </p:txBody>
      </p:sp>
      <p:sp>
        <p:nvSpPr>
          <p:cNvPr id="3" name="Content Placeholder 2"/>
          <p:cNvSpPr>
            <a:spLocks noGrp="1"/>
          </p:cNvSpPr>
          <p:nvPr>
            <p:ph idx="1"/>
          </p:nvPr>
        </p:nvSpPr>
        <p:spPr/>
        <p:txBody>
          <a:bodyPr/>
          <a:lstStyle/>
          <a:p>
            <a:pPr marL="0" indent="0">
              <a:buNone/>
            </a:pPr>
            <a:r>
              <a:rPr lang="en-US" dirty="0" smtClean="0"/>
              <a:t>Modular View of Procedures (Lievens &amp; Sackett, 2017)</a:t>
            </a:r>
          </a:p>
          <a:p>
            <a:pPr marL="0" indent="0">
              <a:buNone/>
            </a:pPr>
            <a:endParaRPr lang="en-US" dirty="0"/>
          </a:p>
          <a:p>
            <a:pPr marL="0" indent="0">
              <a:buNone/>
            </a:pPr>
            <a:r>
              <a:rPr lang="en-US" dirty="0" smtClean="0"/>
              <a:t>-- response format</a:t>
            </a:r>
          </a:p>
          <a:p>
            <a:pPr marL="0" indent="0">
              <a:buNone/>
            </a:pPr>
            <a:r>
              <a:rPr lang="en-US" dirty="0"/>
              <a:t>	</a:t>
            </a:r>
            <a:r>
              <a:rPr lang="en-US" dirty="0" smtClean="0"/>
              <a:t>webcam (assessment or interview)</a:t>
            </a:r>
          </a:p>
          <a:p>
            <a:pPr marL="0" indent="0">
              <a:buNone/>
            </a:pPr>
            <a:r>
              <a:rPr lang="en-US" dirty="0" smtClean="0"/>
              <a:t>	video resume</a:t>
            </a:r>
          </a:p>
          <a:p>
            <a:pPr marL="0" indent="0">
              <a:buNone/>
            </a:pPr>
            <a:r>
              <a:rPr lang="en-US" dirty="0"/>
              <a:t> </a:t>
            </a:r>
            <a:r>
              <a:rPr lang="en-US" dirty="0" smtClean="0"/>
              <a:t>     </a:t>
            </a:r>
            <a:endParaRPr lang="en-US" dirty="0"/>
          </a:p>
        </p:txBody>
      </p:sp>
      <p:sp>
        <p:nvSpPr>
          <p:cNvPr id="4" name="Slide Number Placeholder 3"/>
          <p:cNvSpPr>
            <a:spLocks noGrp="1"/>
          </p:cNvSpPr>
          <p:nvPr>
            <p:ph type="sldNum" sz="quarter" idx="12"/>
          </p:nvPr>
        </p:nvSpPr>
        <p:spPr/>
        <p:txBody>
          <a:bodyPr/>
          <a:lstStyle/>
          <a:p>
            <a:fld id="{1B107D60-337F-4E78-B903-A3D75EC0955B}" type="slidenum">
              <a:rPr lang="en-US" smtClean="0"/>
              <a:pPr/>
              <a:t>17</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5226" y="2745646"/>
            <a:ext cx="1518745" cy="113905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5280" y="3742503"/>
            <a:ext cx="2352675" cy="2276475"/>
          </a:xfrm>
          <a:prstGeom prst="rect">
            <a:avLst/>
          </a:prstGeom>
        </p:spPr>
      </p:pic>
    </p:spTree>
    <p:extLst>
      <p:ext uri="{BB962C8B-B14F-4D97-AF65-F5344CB8AC3E}">
        <p14:creationId xmlns:p14="http://schemas.microsoft.com/office/powerpoint/2010/main" val="32952957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Things to worry (wonder) about:</a:t>
            </a:r>
            <a:br>
              <a:rPr lang="en-US" dirty="0" smtClean="0">
                <a:solidFill>
                  <a:schemeClr val="bg1"/>
                </a:solidFill>
              </a:rPr>
            </a:br>
            <a:r>
              <a:rPr lang="en-US" dirty="0">
                <a:solidFill>
                  <a:schemeClr val="bg1"/>
                </a:solidFill>
              </a:rPr>
              <a:t>	</a:t>
            </a:r>
            <a:r>
              <a:rPr lang="en-US" dirty="0" smtClean="0">
                <a:solidFill>
                  <a:schemeClr val="bg1"/>
                </a:solidFill>
              </a:rPr>
              <a:t>mixed messages</a:t>
            </a:r>
            <a:br>
              <a:rPr lang="en-US" dirty="0" smtClean="0">
                <a:solidFill>
                  <a:schemeClr val="bg1"/>
                </a:solidFill>
              </a:rPr>
            </a:br>
            <a:r>
              <a:rPr lang="en-US" dirty="0">
                <a:solidFill>
                  <a:schemeClr val="bg1"/>
                </a:solidFill>
              </a:rPr>
              <a:t> </a:t>
            </a:r>
            <a:r>
              <a:rPr lang="en-US" dirty="0" smtClean="0">
                <a:solidFill>
                  <a:schemeClr val="bg1"/>
                </a:solidFill>
              </a:rPr>
              <a:t>    cue transfer</a:t>
            </a:r>
            <a:br>
              <a:rPr lang="en-US" dirty="0" smtClean="0">
                <a:solidFill>
                  <a:schemeClr val="bg1"/>
                </a:solidFill>
              </a:rPr>
            </a:br>
            <a:r>
              <a:rPr lang="en-US" dirty="0">
                <a:solidFill>
                  <a:schemeClr val="bg1"/>
                </a:solidFill>
              </a:rPr>
              <a:t> </a:t>
            </a:r>
            <a:r>
              <a:rPr lang="en-US" dirty="0" smtClean="0">
                <a:solidFill>
                  <a:schemeClr val="bg1"/>
                </a:solidFill>
              </a:rPr>
              <a:t>    ironic effects</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endParaRPr lang="en-US" dirty="0"/>
          </a:p>
        </p:txBody>
      </p:sp>
      <p:sp>
        <p:nvSpPr>
          <p:cNvPr id="4" name="Slide Number Placeholder 3"/>
          <p:cNvSpPr>
            <a:spLocks noGrp="1"/>
          </p:cNvSpPr>
          <p:nvPr>
            <p:ph type="sldNum" sz="quarter" idx="12"/>
          </p:nvPr>
        </p:nvSpPr>
        <p:spPr/>
        <p:txBody>
          <a:bodyPr/>
          <a:lstStyle/>
          <a:p>
            <a:fld id="{1B107D60-337F-4E78-B903-A3D75EC0955B}" type="slidenum">
              <a:rPr lang="en-US" smtClean="0"/>
              <a:pPr/>
              <a:t>18</a:t>
            </a:fld>
            <a:endParaRPr lang="en-US"/>
          </a:p>
        </p:txBody>
      </p:sp>
    </p:spTree>
    <p:extLst>
      <p:ext uri="{BB962C8B-B14F-4D97-AF65-F5344CB8AC3E}">
        <p14:creationId xmlns:p14="http://schemas.microsoft.com/office/powerpoint/2010/main" val="9809664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Mixed messages</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6090" y="1652916"/>
            <a:ext cx="2777066" cy="3720595"/>
          </a:xfrm>
        </p:spPr>
      </p:pic>
      <p:sp>
        <p:nvSpPr>
          <p:cNvPr id="4" name="Slide Number Placeholder 3"/>
          <p:cNvSpPr>
            <a:spLocks noGrp="1"/>
          </p:cNvSpPr>
          <p:nvPr>
            <p:ph type="sldNum" sz="quarter" idx="12"/>
          </p:nvPr>
        </p:nvSpPr>
        <p:spPr/>
        <p:txBody>
          <a:bodyPr/>
          <a:lstStyle/>
          <a:p>
            <a:fld id="{1B107D60-337F-4E78-B903-A3D75EC0955B}" type="slidenum">
              <a:rPr lang="en-US" smtClean="0"/>
              <a:pPr/>
              <a:t>19</a:t>
            </a:fld>
            <a:endParaRPr lang="en-US"/>
          </a:p>
        </p:txBody>
      </p:sp>
      <p:sp>
        <p:nvSpPr>
          <p:cNvPr id="6" name="Content Placeholder 5"/>
          <p:cNvSpPr>
            <a:spLocks noGrp="1"/>
          </p:cNvSpPr>
          <p:nvPr>
            <p:ph idx="13"/>
          </p:nvPr>
        </p:nvSpPr>
        <p:spPr>
          <a:xfrm>
            <a:off x="3431822" y="1652916"/>
            <a:ext cx="5254978" cy="4703434"/>
          </a:xfrm>
        </p:spPr>
        <p:txBody>
          <a:bodyPr/>
          <a:lstStyle/>
          <a:p>
            <a:r>
              <a:rPr lang="en-US" dirty="0" smtClean="0"/>
              <a:t>Pro gender diversity statement and male dominated board</a:t>
            </a:r>
          </a:p>
          <a:p>
            <a:pPr lvl="1"/>
            <a:r>
              <a:rPr lang="en-US" sz="1800" dirty="0" err="1" smtClean="0"/>
              <a:t>Windscheid</a:t>
            </a:r>
            <a:r>
              <a:rPr lang="en-US" sz="1800" dirty="0" smtClean="0"/>
              <a:t>, Bowes-Sperry, Kidder, Cheung, </a:t>
            </a:r>
            <a:r>
              <a:rPr lang="en-US" sz="1800" dirty="0" err="1" smtClean="0"/>
              <a:t>Morner</a:t>
            </a:r>
            <a:r>
              <a:rPr lang="en-US" sz="1800" dirty="0" smtClean="0"/>
              <a:t> &amp; Lievens 2016</a:t>
            </a:r>
          </a:p>
          <a:p>
            <a:pPr lvl="1"/>
            <a:r>
              <a:rPr lang="en-US" sz="1800" dirty="0" err="1" smtClean="0"/>
              <a:t>Wout</a:t>
            </a:r>
            <a:r>
              <a:rPr lang="en-US" sz="1800" dirty="0" smtClean="0"/>
              <a:t>, Murphy &amp; Barnett 2014</a:t>
            </a:r>
          </a:p>
          <a:p>
            <a:r>
              <a:rPr lang="en-US" dirty="0" smtClean="0"/>
              <a:t>Threat seems to override safety cues</a:t>
            </a:r>
          </a:p>
          <a:p>
            <a:r>
              <a:rPr lang="en-US" dirty="0" smtClean="0"/>
              <a:t>Do some identity contingency cues trump others?</a:t>
            </a:r>
            <a:endParaRPr lang="en-US" dirty="0"/>
          </a:p>
        </p:txBody>
      </p:sp>
    </p:spTree>
    <p:extLst>
      <p:ext uri="{BB962C8B-B14F-4D97-AF65-F5344CB8AC3E}">
        <p14:creationId xmlns:p14="http://schemas.microsoft.com/office/powerpoint/2010/main" val="4097112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Terms and definitions</a:t>
            </a:r>
          </a:p>
          <a:p>
            <a:r>
              <a:rPr lang="en-US" dirty="0" smtClean="0"/>
              <a:t>Identity contingency cues in recruitment and selection</a:t>
            </a:r>
          </a:p>
          <a:p>
            <a:pPr lvl="1"/>
            <a:r>
              <a:rPr lang="en-US" dirty="0" smtClean="0"/>
              <a:t>Probable and possible</a:t>
            </a:r>
          </a:p>
          <a:p>
            <a:pPr lvl="1"/>
            <a:r>
              <a:rPr lang="en-US" dirty="0" smtClean="0"/>
              <a:t>State of stereotype threat research in selection contexts</a:t>
            </a:r>
          </a:p>
          <a:p>
            <a:r>
              <a:rPr lang="en-US" dirty="0" smtClean="0"/>
              <a:t>Addressing threat and promoting safety</a:t>
            </a:r>
          </a:p>
          <a:p>
            <a:endParaRPr lang="en-US" dirty="0" smtClean="0"/>
          </a:p>
        </p:txBody>
      </p:sp>
      <p:sp>
        <p:nvSpPr>
          <p:cNvPr id="4" name="Slide Number Placeholder 3"/>
          <p:cNvSpPr>
            <a:spLocks noGrp="1"/>
          </p:cNvSpPr>
          <p:nvPr>
            <p:ph type="sldNum" sz="quarter" idx="12"/>
          </p:nvPr>
        </p:nvSpPr>
        <p:spPr/>
        <p:txBody>
          <a:bodyPr/>
          <a:lstStyle/>
          <a:p>
            <a:pPr>
              <a:defRPr/>
            </a:pPr>
            <a:fld id="{0B4461CB-4CA9-2A43-A3FA-624E1DA485A6}" type="slidenum">
              <a:rPr lang="en-US" smtClean="0"/>
              <a:pPr>
                <a:defRPr/>
              </a:pPr>
              <a:t>2</a:t>
            </a:fld>
            <a:endParaRPr lang="en-US"/>
          </a:p>
        </p:txBody>
      </p:sp>
    </p:spTree>
    <p:extLst>
      <p:ext uri="{BB962C8B-B14F-4D97-AF65-F5344CB8AC3E}">
        <p14:creationId xmlns:p14="http://schemas.microsoft.com/office/powerpoint/2010/main" val="23654600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Cue Transfer</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35248" y="911617"/>
            <a:ext cx="4235904" cy="2324783"/>
          </a:xfrm>
        </p:spPr>
      </p:pic>
      <p:sp>
        <p:nvSpPr>
          <p:cNvPr id="4" name="Slide Number Placeholder 3"/>
          <p:cNvSpPr>
            <a:spLocks noGrp="1"/>
          </p:cNvSpPr>
          <p:nvPr>
            <p:ph type="sldNum" sz="quarter" idx="12"/>
          </p:nvPr>
        </p:nvSpPr>
        <p:spPr/>
        <p:txBody>
          <a:bodyPr/>
          <a:lstStyle/>
          <a:p>
            <a:pPr>
              <a:defRPr/>
            </a:pPr>
            <a:fld id="{0B4461CB-4CA9-2A43-A3FA-624E1DA485A6}" type="slidenum">
              <a:rPr lang="en-US" smtClean="0"/>
              <a:pPr>
                <a:defRPr/>
              </a:pPr>
              <a:t>20</a:t>
            </a:fld>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0700" y="4335718"/>
            <a:ext cx="4762500" cy="242887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1001" y="3645260"/>
            <a:ext cx="1617998" cy="240705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1496" y="1841965"/>
            <a:ext cx="2179108" cy="2452617"/>
          </a:xfrm>
          <a:prstGeom prst="rect">
            <a:avLst/>
          </a:prstGeom>
        </p:spPr>
      </p:pic>
      <p:sp>
        <p:nvSpPr>
          <p:cNvPr id="3" name="TextBox 2"/>
          <p:cNvSpPr txBox="1"/>
          <p:nvPr/>
        </p:nvSpPr>
        <p:spPr>
          <a:xfrm>
            <a:off x="237068" y="4617156"/>
            <a:ext cx="1399822" cy="1200329"/>
          </a:xfrm>
          <a:prstGeom prst="rect">
            <a:avLst/>
          </a:prstGeom>
          <a:noFill/>
        </p:spPr>
        <p:txBody>
          <a:bodyPr wrap="square" rtlCol="0">
            <a:spAutoFit/>
          </a:bodyPr>
          <a:lstStyle/>
          <a:p>
            <a:r>
              <a:rPr lang="en-US" dirty="0" smtClean="0"/>
              <a:t>Chaney, Sanchez &amp; Remedios 2016</a:t>
            </a:r>
            <a:endParaRPr lang="en-US" dirty="0"/>
          </a:p>
        </p:txBody>
      </p:sp>
    </p:spTree>
    <p:extLst>
      <p:ext uri="{BB962C8B-B14F-4D97-AF65-F5344CB8AC3E}">
        <p14:creationId xmlns:p14="http://schemas.microsoft.com/office/powerpoint/2010/main" val="1406011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91911"/>
            <a:ext cx="8229600" cy="620889"/>
          </a:xfrm>
        </p:spPr>
        <p:txBody>
          <a:bodyPr>
            <a:normAutofit fontScale="90000"/>
          </a:bodyPr>
          <a:lstStyle/>
          <a:p>
            <a:endParaRPr lang="en-US" dirty="0"/>
          </a:p>
        </p:txBody>
      </p:sp>
      <p:sp>
        <p:nvSpPr>
          <p:cNvPr id="5" name="Content Placeholder 4"/>
          <p:cNvSpPr>
            <a:spLocks noGrp="1"/>
          </p:cNvSpPr>
          <p:nvPr>
            <p:ph idx="1"/>
          </p:nvPr>
        </p:nvSpPr>
        <p:spPr>
          <a:xfrm>
            <a:off x="90311" y="293511"/>
            <a:ext cx="4645785" cy="6412089"/>
          </a:xfrm>
        </p:spPr>
        <p:txBody>
          <a:bodyPr/>
          <a:lstStyle/>
          <a:p>
            <a:r>
              <a:rPr lang="en-US" dirty="0" smtClean="0"/>
              <a:t>Highlighting the pervasiveness of stereotyping leads to greater expression of stereotypes and treating people in more stereotype consistent ways</a:t>
            </a:r>
          </a:p>
          <a:p>
            <a:pPr lvl="2"/>
            <a:r>
              <a:rPr lang="en-US" sz="1600" dirty="0" err="1" smtClean="0"/>
              <a:t>Dugid</a:t>
            </a:r>
            <a:r>
              <a:rPr lang="en-US" sz="1600" dirty="0" smtClean="0"/>
              <a:t> &amp; Thomas-Hunt 2015</a:t>
            </a:r>
          </a:p>
          <a:p>
            <a:r>
              <a:rPr lang="en-US" dirty="0" smtClean="0"/>
              <a:t>Positive stereotypes can have negative effects as they are depersonalizing</a:t>
            </a:r>
          </a:p>
          <a:p>
            <a:pPr lvl="2"/>
            <a:r>
              <a:rPr lang="en-US" sz="1600" dirty="0" smtClean="0"/>
              <a:t>Emerson &amp; Murphy 2014; Zou &amp; </a:t>
            </a:r>
            <a:r>
              <a:rPr lang="en-US" sz="1600" dirty="0" err="1" smtClean="0"/>
              <a:t>Cheryan</a:t>
            </a:r>
            <a:r>
              <a:rPr lang="en-US" sz="1600" dirty="0" smtClean="0"/>
              <a:t> 2015</a:t>
            </a:r>
          </a:p>
          <a:p>
            <a:pPr lvl="1"/>
            <a:r>
              <a:rPr lang="en-US" dirty="0" smtClean="0"/>
              <a:t>Personalizing can be challenging!</a:t>
            </a:r>
          </a:p>
        </p:txBody>
      </p:sp>
      <p:sp>
        <p:nvSpPr>
          <p:cNvPr id="6" name="Content Placeholder 5"/>
          <p:cNvSpPr>
            <a:spLocks noGrp="1"/>
          </p:cNvSpPr>
          <p:nvPr>
            <p:ph idx="13"/>
          </p:nvPr>
        </p:nvSpPr>
        <p:spPr/>
        <p:txBody>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6096" y="1196622"/>
            <a:ext cx="4124325" cy="3810000"/>
          </a:xfrm>
          <a:prstGeom prst="rect">
            <a:avLst/>
          </a:prstGeom>
        </p:spPr>
      </p:pic>
    </p:spTree>
    <p:extLst>
      <p:ext uri="{BB962C8B-B14F-4D97-AF65-F5344CB8AC3E}">
        <p14:creationId xmlns:p14="http://schemas.microsoft.com/office/powerpoint/2010/main" val="26701111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Ironic effects of diversity structures</a:t>
            </a:r>
            <a:endParaRPr lang="en-US" dirty="0"/>
          </a:p>
        </p:txBody>
      </p:sp>
      <p:sp>
        <p:nvSpPr>
          <p:cNvPr id="3" name="Content Placeholder 2"/>
          <p:cNvSpPr>
            <a:spLocks noGrp="1"/>
          </p:cNvSpPr>
          <p:nvPr>
            <p:ph idx="1"/>
          </p:nvPr>
        </p:nvSpPr>
        <p:spPr/>
        <p:txBody>
          <a:bodyPr/>
          <a:lstStyle/>
          <a:p>
            <a:r>
              <a:rPr lang="en-US" dirty="0" smtClean="0"/>
              <a:t>Diversity structures create an illusion of fairness such that individuals become less sensitive to discrimination</a:t>
            </a:r>
          </a:p>
          <a:p>
            <a:pPr lvl="1"/>
            <a:r>
              <a:rPr lang="en-US" dirty="0" smtClean="0"/>
              <a:t>Moral credentialing</a:t>
            </a:r>
          </a:p>
          <a:p>
            <a:pPr lvl="1"/>
            <a:r>
              <a:rPr lang="en-US" sz="1400" dirty="0" smtClean="0"/>
              <a:t>Kaiser, Major, </a:t>
            </a:r>
            <a:r>
              <a:rPr lang="en-US" sz="1400" dirty="0" err="1" smtClean="0"/>
              <a:t>Jurcevic</a:t>
            </a:r>
            <a:r>
              <a:rPr lang="en-US" sz="1400" dirty="0" smtClean="0"/>
              <a:t>, Dover, Brady, Shapiro 2013</a:t>
            </a:r>
          </a:p>
          <a:p>
            <a:pPr lvl="1"/>
            <a:r>
              <a:rPr lang="en-US" sz="1400" dirty="0" smtClean="0"/>
              <a:t>Brady, Kaiser, Major &amp; Kirby 2015</a:t>
            </a:r>
          </a:p>
          <a:p>
            <a:pPr lvl="1"/>
            <a:r>
              <a:rPr lang="en-US" sz="1400" dirty="0" smtClean="0"/>
              <a:t>Kirby, Kaiser &amp; Major 2015</a:t>
            </a:r>
            <a:endParaRPr lang="en-US" sz="1400" dirty="0"/>
          </a:p>
        </p:txBody>
      </p:sp>
      <p:sp>
        <p:nvSpPr>
          <p:cNvPr id="4" name="Slide Number Placeholder 3"/>
          <p:cNvSpPr>
            <a:spLocks noGrp="1"/>
          </p:cNvSpPr>
          <p:nvPr>
            <p:ph type="sldNum" sz="quarter" idx="12"/>
          </p:nvPr>
        </p:nvSpPr>
        <p:spPr/>
        <p:txBody>
          <a:bodyPr/>
          <a:lstStyle/>
          <a:p>
            <a:pPr>
              <a:defRPr/>
            </a:pPr>
            <a:fld id="{0B4461CB-4CA9-2A43-A3FA-624E1DA485A6}" type="slidenum">
              <a:rPr lang="en-US" smtClean="0"/>
              <a:pPr>
                <a:defRPr/>
              </a:pPr>
              <a:t>22</a:t>
            </a:fld>
            <a:endParaRPr lang="en-US"/>
          </a:p>
        </p:txBody>
      </p:sp>
    </p:spTree>
    <p:extLst>
      <p:ext uri="{BB962C8B-B14F-4D97-AF65-F5344CB8AC3E}">
        <p14:creationId xmlns:p14="http://schemas.microsoft.com/office/powerpoint/2010/main" val="7679778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333"/>
            <a:ext cx="8229600" cy="767645"/>
          </a:xfrm>
        </p:spPr>
        <p:txBody>
          <a:bodyPr>
            <a:normAutofit/>
          </a:bodyPr>
          <a:lstStyle/>
          <a:p>
            <a:r>
              <a:rPr lang="en-US" dirty="0" smtClean="0"/>
              <a:t>Back to stereotype threat effects…</a:t>
            </a:r>
            <a:endParaRPr lang="en-US" dirty="0"/>
          </a:p>
        </p:txBody>
      </p:sp>
      <p:sp>
        <p:nvSpPr>
          <p:cNvPr id="3" name="Content Placeholder 2"/>
          <p:cNvSpPr>
            <a:spLocks noGrp="1"/>
          </p:cNvSpPr>
          <p:nvPr>
            <p:ph idx="1"/>
          </p:nvPr>
        </p:nvSpPr>
        <p:spPr>
          <a:xfrm>
            <a:off x="254000" y="936978"/>
            <a:ext cx="8229600" cy="3172178"/>
          </a:xfrm>
        </p:spPr>
        <p:txBody>
          <a:bodyPr/>
          <a:lstStyle/>
          <a:p>
            <a:pPr lvl="1"/>
            <a:r>
              <a:rPr lang="en-US" dirty="0" smtClean="0"/>
              <a:t>the </a:t>
            </a:r>
            <a:r>
              <a:rPr lang="en-US" dirty="0"/>
              <a:t>within-group phenomenon of test underperformance of stereotyped groups when under threat relative to their own performance when not </a:t>
            </a:r>
            <a:r>
              <a:rPr lang="en-US" dirty="0" smtClean="0"/>
              <a:t>threatened</a:t>
            </a:r>
          </a:p>
          <a:p>
            <a:pPr lvl="2"/>
            <a:r>
              <a:rPr lang="en-US" dirty="0" smtClean="0"/>
              <a:t>Minority test takers and cognitive ability tests</a:t>
            </a:r>
          </a:p>
          <a:p>
            <a:pPr lvl="2"/>
            <a:r>
              <a:rPr lang="en-US" dirty="0" smtClean="0"/>
              <a:t>Female test takers and math tests</a:t>
            </a:r>
            <a:endParaRPr lang="en-US" dirty="0"/>
          </a:p>
        </p:txBody>
      </p:sp>
      <p:sp>
        <p:nvSpPr>
          <p:cNvPr id="4" name="Slide Number Placeholder 3"/>
          <p:cNvSpPr>
            <a:spLocks noGrp="1"/>
          </p:cNvSpPr>
          <p:nvPr>
            <p:ph type="sldNum" sz="quarter" idx="12"/>
          </p:nvPr>
        </p:nvSpPr>
        <p:spPr/>
        <p:txBody>
          <a:bodyPr/>
          <a:lstStyle/>
          <a:p>
            <a:pPr>
              <a:defRPr/>
            </a:pPr>
            <a:fld id="{0B4461CB-4CA9-2A43-A3FA-624E1DA485A6}" type="slidenum">
              <a:rPr lang="en-US" smtClean="0"/>
              <a:pPr>
                <a:defRPr/>
              </a:pPr>
              <a:t>23</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800" y="3163795"/>
            <a:ext cx="6501892" cy="3761938"/>
          </a:xfrm>
          <a:prstGeom prst="rect">
            <a:avLst/>
          </a:prstGeom>
        </p:spPr>
      </p:pic>
    </p:spTree>
    <p:extLst>
      <p:ext uri="{BB962C8B-B14F-4D97-AF65-F5344CB8AC3E}">
        <p14:creationId xmlns:p14="http://schemas.microsoft.com/office/powerpoint/2010/main" val="7933183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178"/>
            <a:ext cx="8229600" cy="862676"/>
          </a:xfrm>
        </p:spPr>
        <p:txBody>
          <a:bodyPr/>
          <a:lstStyle/>
          <a:p>
            <a:r>
              <a:rPr lang="en-US" dirty="0" smtClean="0"/>
              <a:t>Stereotype threat </a:t>
            </a:r>
            <a:endParaRPr lang="en-US" dirty="0"/>
          </a:p>
        </p:txBody>
      </p:sp>
      <p:sp>
        <p:nvSpPr>
          <p:cNvPr id="5" name="Text Placeholder 4"/>
          <p:cNvSpPr>
            <a:spLocks noGrp="1"/>
          </p:cNvSpPr>
          <p:nvPr>
            <p:ph type="body" idx="1"/>
          </p:nvPr>
        </p:nvSpPr>
        <p:spPr>
          <a:xfrm>
            <a:off x="457200" y="986855"/>
            <a:ext cx="4040188" cy="474134"/>
          </a:xfrm>
        </p:spPr>
        <p:txBody>
          <a:bodyPr/>
          <a:lstStyle/>
          <a:p>
            <a:r>
              <a:rPr lang="en-US" dirty="0" smtClean="0"/>
              <a:t>NR2008</a:t>
            </a:r>
            <a:endParaRPr lang="en-US" dirty="0"/>
          </a:p>
        </p:txBody>
      </p:sp>
      <p:sp>
        <p:nvSpPr>
          <p:cNvPr id="6" name="Content Placeholder 5"/>
          <p:cNvSpPr>
            <a:spLocks noGrp="1"/>
          </p:cNvSpPr>
          <p:nvPr>
            <p:ph sz="half" idx="2"/>
          </p:nvPr>
        </p:nvSpPr>
        <p:spPr>
          <a:xfrm>
            <a:off x="270933" y="1460990"/>
            <a:ext cx="4226455" cy="4665174"/>
          </a:xfrm>
        </p:spPr>
        <p:txBody>
          <a:bodyPr/>
          <a:lstStyle/>
          <a:p>
            <a:r>
              <a:rPr lang="en-US" dirty="0" smtClean="0"/>
              <a:t>Overall effect -.26 (k = 116)</a:t>
            </a:r>
          </a:p>
          <a:p>
            <a:r>
              <a:rPr lang="en-US" dirty="0" smtClean="0"/>
              <a:t>Hunter Schmidt</a:t>
            </a:r>
          </a:p>
          <a:p>
            <a:pPr lvl="1"/>
            <a:r>
              <a:rPr lang="en-US" dirty="0" smtClean="0"/>
              <a:t>Weight by sample size</a:t>
            </a:r>
          </a:p>
          <a:p>
            <a:r>
              <a:rPr lang="en-US" dirty="0" smtClean="0"/>
              <a:t>Publication bias</a:t>
            </a:r>
          </a:p>
          <a:p>
            <a:pPr lvl="1"/>
            <a:r>
              <a:rPr lang="en-US" dirty="0" smtClean="0"/>
              <a:t>Fail safe N, eyeball funnel plot	</a:t>
            </a:r>
          </a:p>
          <a:p>
            <a:pPr lvl="1"/>
            <a:r>
              <a:rPr lang="en-US" dirty="0" smtClean="0"/>
              <a:t>be cautious for moderator analyses</a:t>
            </a:r>
          </a:p>
          <a:p>
            <a:pPr marL="457200" lvl="1" indent="0">
              <a:buNone/>
            </a:pPr>
            <a:endParaRPr lang="en-US" dirty="0"/>
          </a:p>
        </p:txBody>
      </p:sp>
      <p:sp>
        <p:nvSpPr>
          <p:cNvPr id="7" name="Text Placeholder 6"/>
          <p:cNvSpPr>
            <a:spLocks noGrp="1"/>
          </p:cNvSpPr>
          <p:nvPr>
            <p:ph type="body" sz="quarter" idx="3"/>
          </p:nvPr>
        </p:nvSpPr>
        <p:spPr>
          <a:xfrm>
            <a:off x="4645025" y="986854"/>
            <a:ext cx="4041775" cy="474134"/>
          </a:xfrm>
        </p:spPr>
        <p:txBody>
          <a:bodyPr/>
          <a:lstStyle/>
          <a:p>
            <a:r>
              <a:rPr lang="en-US" dirty="0" err="1" smtClean="0"/>
              <a:t>Zigerell</a:t>
            </a:r>
            <a:r>
              <a:rPr lang="en-US" dirty="0" smtClean="0"/>
              <a:t> in press</a:t>
            </a:r>
            <a:endParaRPr lang="en-US" dirty="0"/>
          </a:p>
        </p:txBody>
      </p:sp>
      <p:sp>
        <p:nvSpPr>
          <p:cNvPr id="8" name="Content Placeholder 7"/>
          <p:cNvSpPr>
            <a:spLocks noGrp="1"/>
          </p:cNvSpPr>
          <p:nvPr>
            <p:ph sz="quarter" idx="4"/>
          </p:nvPr>
        </p:nvSpPr>
        <p:spPr>
          <a:xfrm>
            <a:off x="4645025" y="1460988"/>
            <a:ext cx="4318353" cy="4665175"/>
          </a:xfrm>
        </p:spPr>
        <p:txBody>
          <a:bodyPr/>
          <a:lstStyle/>
          <a:p>
            <a:r>
              <a:rPr lang="en-US" dirty="0" smtClean="0"/>
              <a:t>Overall effect -.38 (k =114)</a:t>
            </a:r>
          </a:p>
          <a:p>
            <a:r>
              <a:rPr lang="en-US" dirty="0" smtClean="0"/>
              <a:t>Hedges &amp; </a:t>
            </a:r>
            <a:r>
              <a:rPr lang="en-US" dirty="0" err="1" smtClean="0"/>
              <a:t>Vevea</a:t>
            </a:r>
            <a:endParaRPr lang="en-US" dirty="0" smtClean="0"/>
          </a:p>
          <a:p>
            <a:pPr lvl="1"/>
            <a:r>
              <a:rPr lang="en-US" dirty="0" smtClean="0"/>
              <a:t>Weight by inverse sampling error variance</a:t>
            </a:r>
          </a:p>
          <a:p>
            <a:r>
              <a:rPr lang="en-US" dirty="0" smtClean="0"/>
              <a:t>Publication bias</a:t>
            </a:r>
          </a:p>
          <a:p>
            <a:pPr lvl="1"/>
            <a:r>
              <a:rPr lang="en-US" dirty="0" smtClean="0"/>
              <a:t>Trim &amp; fill; top 10%; PET-PEESE</a:t>
            </a:r>
          </a:p>
          <a:p>
            <a:pPr lvl="1"/>
            <a:r>
              <a:rPr lang="en-US" dirty="0" smtClean="0"/>
              <a:t>From  no change to 50% reduction to zero effect</a:t>
            </a:r>
          </a:p>
          <a:p>
            <a:pPr lvl="2"/>
            <a:r>
              <a:rPr lang="en-US" dirty="0" smtClean="0"/>
              <a:t>Issues of methods with small </a:t>
            </a:r>
            <a:r>
              <a:rPr lang="en-US" dirty="0" err="1" smtClean="0"/>
              <a:t>ks</a:t>
            </a:r>
            <a:r>
              <a:rPr lang="en-US" dirty="0" smtClean="0"/>
              <a:t> and small Ns in original studies</a:t>
            </a:r>
            <a:endParaRPr lang="en-US" dirty="0"/>
          </a:p>
        </p:txBody>
      </p:sp>
      <p:sp>
        <p:nvSpPr>
          <p:cNvPr id="4" name="Slide Number Placeholder 3"/>
          <p:cNvSpPr>
            <a:spLocks noGrp="1"/>
          </p:cNvSpPr>
          <p:nvPr>
            <p:ph type="sldNum" sz="quarter" idx="12"/>
          </p:nvPr>
        </p:nvSpPr>
        <p:spPr/>
        <p:txBody>
          <a:bodyPr/>
          <a:lstStyle/>
          <a:p>
            <a:fld id="{1B107D60-337F-4E78-B903-A3D75EC0955B}" type="slidenum">
              <a:rPr lang="en-US" smtClean="0"/>
              <a:pPr/>
              <a:t>24</a:t>
            </a:fld>
            <a:endParaRPr lang="en-US"/>
          </a:p>
        </p:txBody>
      </p:sp>
      <p:sp>
        <p:nvSpPr>
          <p:cNvPr id="9" name="TextBox 8"/>
          <p:cNvSpPr txBox="1"/>
          <p:nvPr/>
        </p:nvSpPr>
        <p:spPr>
          <a:xfrm>
            <a:off x="146757" y="5813778"/>
            <a:ext cx="8816622" cy="923330"/>
          </a:xfrm>
          <a:prstGeom prst="rect">
            <a:avLst/>
          </a:prstGeom>
          <a:noFill/>
        </p:spPr>
        <p:txBody>
          <a:bodyPr wrap="square" rtlCol="0">
            <a:spAutoFit/>
          </a:bodyPr>
          <a:lstStyle/>
          <a:p>
            <a:r>
              <a:rPr lang="en-US" dirty="0" smtClean="0"/>
              <a:t>Current conclusion: </a:t>
            </a:r>
          </a:p>
          <a:p>
            <a:r>
              <a:rPr lang="en-US" dirty="0" smtClean="0"/>
              <a:t> “inconclusive” on size of effect and extensiveness of publication bias</a:t>
            </a:r>
          </a:p>
          <a:p>
            <a:r>
              <a:rPr lang="en-US" dirty="0" smtClean="0"/>
              <a:t>100s of newer studies – need an updated meta-analysis</a:t>
            </a:r>
            <a:endParaRPr lang="en-US" dirty="0"/>
          </a:p>
        </p:txBody>
      </p:sp>
    </p:spTree>
    <p:extLst>
      <p:ext uri="{BB962C8B-B14F-4D97-AF65-F5344CB8AC3E}">
        <p14:creationId xmlns:p14="http://schemas.microsoft.com/office/powerpoint/2010/main" val="320347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 calcmode="lin" valueType="num">
                                      <p:cBhvr additive="base">
                                        <p:cTn id="1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 calcmode="lin" valueType="num">
                                      <p:cBhvr additive="base">
                                        <p:cTn id="3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 calcmode="lin" valueType="num">
                                      <p:cBhvr additive="base">
                                        <p:cTn id="3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
                                            <p:txEl>
                                              <p:pRg st="4" end="4"/>
                                            </p:txEl>
                                          </p:spTgt>
                                        </p:tgtEl>
                                        <p:attrNameLst>
                                          <p:attrName>style.visibility</p:attrName>
                                        </p:attrNameLst>
                                      </p:cBhvr>
                                      <p:to>
                                        <p:strVal val="visible"/>
                                      </p:to>
                                    </p:set>
                                    <p:anim calcmode="lin" valueType="num">
                                      <p:cBhvr additive="base">
                                        <p:cTn id="4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4" end="4"/>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8">
                                            <p:txEl>
                                              <p:pRg st="5" end="5"/>
                                            </p:txEl>
                                          </p:spTgt>
                                        </p:tgtEl>
                                        <p:attrNameLst>
                                          <p:attrName>style.visibility</p:attrName>
                                        </p:attrNameLst>
                                      </p:cBhvr>
                                      <p:to>
                                        <p:strVal val="visible"/>
                                      </p:to>
                                    </p:set>
                                    <p:anim calcmode="lin" valueType="num">
                                      <p:cBhvr additive="base">
                                        <p:cTn id="45"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
                                            <p:txEl>
                                              <p:pRg st="5" end="5"/>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8">
                                            <p:txEl>
                                              <p:pRg st="6" end="6"/>
                                            </p:txEl>
                                          </p:spTgt>
                                        </p:tgtEl>
                                        <p:attrNameLst>
                                          <p:attrName>style.visibility</p:attrName>
                                        </p:attrNameLst>
                                      </p:cBhvr>
                                      <p:to>
                                        <p:strVal val="visible"/>
                                      </p:to>
                                    </p:set>
                                    <p:anim calcmode="lin" valueType="num">
                                      <p:cBhvr additive="base">
                                        <p:cTn id="49"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0" end="0"/>
                                            </p:txEl>
                                          </p:spTgt>
                                        </p:tgtEl>
                                        <p:attrNameLst>
                                          <p:attrName>style.visibility</p:attrName>
                                        </p:attrNameLst>
                                      </p:cBhvr>
                                      <p:to>
                                        <p:strVal val="visible"/>
                                      </p:to>
                                    </p:set>
                                    <p:anim calcmode="lin" valueType="num">
                                      <p:cBhvr additive="base">
                                        <p:cTn id="5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0" end="0"/>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9">
                                            <p:txEl>
                                              <p:pRg st="1" end="1"/>
                                            </p:txEl>
                                          </p:spTgt>
                                        </p:tgtEl>
                                        <p:attrNameLst>
                                          <p:attrName>style.visibility</p:attrName>
                                        </p:attrNameLst>
                                      </p:cBhvr>
                                      <p:to>
                                        <p:strVal val="visible"/>
                                      </p:to>
                                    </p:set>
                                    <p:anim calcmode="lin" valueType="num">
                                      <p:cBhvr additive="base">
                                        <p:cTn id="5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9">
                                            <p:txEl>
                                              <p:pRg st="1" end="1"/>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9">
                                            <p:txEl>
                                              <p:pRg st="2" end="2"/>
                                            </p:txEl>
                                          </p:spTgt>
                                        </p:tgtEl>
                                        <p:attrNameLst>
                                          <p:attrName>style.visibility</p:attrName>
                                        </p:attrNameLst>
                                      </p:cBhvr>
                                      <p:to>
                                        <p:strVal val="visible"/>
                                      </p:to>
                                    </p:set>
                                    <p:anim calcmode="lin" valueType="num">
                                      <p:cBhvr additive="base">
                                        <p:cTn id="6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654756"/>
            <a:ext cx="8229600" cy="1074083"/>
          </a:xfrm>
        </p:spPr>
        <p:txBody>
          <a:bodyPr>
            <a:normAutofit fontScale="90000"/>
          </a:bodyPr>
          <a:lstStyle/>
          <a:p>
            <a:r>
              <a:rPr lang="en-US" dirty="0" smtClean="0"/>
              <a:t>Ryan &amp; Sackett:  </a:t>
            </a:r>
            <a:r>
              <a:rPr lang="en-US" dirty="0"/>
              <a:t>Theoretical boundary conditions of ST</a:t>
            </a:r>
            <a:br>
              <a:rPr lang="en-US" dirty="0"/>
            </a:br>
            <a:endParaRPr lang="en-US" dirty="0"/>
          </a:p>
        </p:txBody>
      </p:sp>
      <p:sp>
        <p:nvSpPr>
          <p:cNvPr id="9" name="Content Placeholder 8"/>
          <p:cNvSpPr>
            <a:spLocks noGrp="1"/>
          </p:cNvSpPr>
          <p:nvPr>
            <p:ph idx="1"/>
          </p:nvPr>
        </p:nvSpPr>
        <p:spPr/>
        <p:txBody>
          <a:bodyPr/>
          <a:lstStyle/>
          <a:p>
            <a:r>
              <a:rPr lang="en-US" sz="2400" i="1" dirty="0" smtClean="0"/>
              <a:t>Consistent </a:t>
            </a:r>
            <a:r>
              <a:rPr lang="en-US" sz="2400" i="1" dirty="0">
                <a:solidFill>
                  <a:schemeClr val="accent2"/>
                </a:solidFill>
              </a:rPr>
              <a:t>stereotype exists </a:t>
            </a:r>
            <a:r>
              <a:rPr lang="en-US" sz="2400" i="1" dirty="0"/>
              <a:t>and group members </a:t>
            </a:r>
            <a:r>
              <a:rPr lang="en-US" sz="2400" i="1" dirty="0" smtClean="0"/>
              <a:t>aware </a:t>
            </a:r>
            <a:r>
              <a:rPr lang="en-US" sz="2400" i="1" dirty="0"/>
              <a:t>of </a:t>
            </a:r>
            <a:r>
              <a:rPr lang="en-US" sz="2400" i="1" dirty="0" smtClean="0"/>
              <a:t>existence</a:t>
            </a:r>
            <a:r>
              <a:rPr lang="en-US" sz="2400" dirty="0"/>
              <a:t>. </a:t>
            </a:r>
            <a:endParaRPr lang="en-US" sz="2400" dirty="0" smtClean="0"/>
          </a:p>
          <a:p>
            <a:r>
              <a:rPr lang="en-US" sz="2400" i="1" dirty="0" smtClean="0"/>
              <a:t>Assessment/task is seen </a:t>
            </a:r>
            <a:r>
              <a:rPr lang="en-US" sz="2400" i="1" dirty="0"/>
              <a:t>as </a:t>
            </a:r>
            <a:r>
              <a:rPr lang="en-US" sz="2400" i="1" dirty="0" smtClean="0">
                <a:solidFill>
                  <a:schemeClr val="accent2"/>
                </a:solidFill>
              </a:rPr>
              <a:t>diagnostic</a:t>
            </a:r>
          </a:p>
          <a:p>
            <a:r>
              <a:rPr lang="en-US" sz="2400" i="1" dirty="0" smtClean="0">
                <a:solidFill>
                  <a:schemeClr val="accent2"/>
                </a:solidFill>
              </a:rPr>
              <a:t>Stereotype relevant </a:t>
            </a:r>
            <a:r>
              <a:rPr lang="en-US" sz="2400" i="1" dirty="0"/>
              <a:t>to the individual </a:t>
            </a:r>
            <a:r>
              <a:rPr lang="en-US" sz="2400" i="1" dirty="0" smtClean="0"/>
              <a:t>during assessment</a:t>
            </a:r>
            <a:endParaRPr lang="en-US" sz="2400" dirty="0" smtClean="0"/>
          </a:p>
          <a:p>
            <a:r>
              <a:rPr lang="en-US" sz="2400" i="1" dirty="0"/>
              <a:t>Task/assessment “at the frontier of a person’s skills” (Steele, 2010);  i.e., </a:t>
            </a:r>
            <a:r>
              <a:rPr lang="en-US" sz="2400" i="1" dirty="0">
                <a:solidFill>
                  <a:schemeClr val="accent2"/>
                </a:solidFill>
              </a:rPr>
              <a:t>highly difficult </a:t>
            </a:r>
          </a:p>
          <a:p>
            <a:r>
              <a:rPr lang="en-US" sz="2400" i="1" dirty="0"/>
              <a:t>Individual </a:t>
            </a:r>
            <a:r>
              <a:rPr lang="en-US" sz="2400" i="1" dirty="0">
                <a:solidFill>
                  <a:schemeClr val="accent2"/>
                </a:solidFill>
              </a:rPr>
              <a:t>identifies with the domain</a:t>
            </a:r>
            <a:r>
              <a:rPr lang="en-US" sz="2400" i="1" dirty="0"/>
              <a:t>; cares about being seen as being skilled and capable in that domain</a:t>
            </a:r>
            <a:r>
              <a:rPr lang="en-US" sz="2400" dirty="0"/>
              <a:t>. </a:t>
            </a:r>
          </a:p>
          <a:p>
            <a:r>
              <a:rPr lang="en-US" sz="2400" i="1" dirty="0"/>
              <a:t>Some level of </a:t>
            </a:r>
            <a:r>
              <a:rPr lang="en-US" sz="2400" i="1" dirty="0">
                <a:solidFill>
                  <a:schemeClr val="accent2"/>
                </a:solidFill>
              </a:rPr>
              <a:t>identification with the stereotyped group </a:t>
            </a:r>
            <a:r>
              <a:rPr lang="en-US" sz="2400" i="1" dirty="0"/>
              <a:t>exists</a:t>
            </a:r>
            <a:r>
              <a:rPr lang="en-US" sz="2400" dirty="0"/>
              <a:t>. </a:t>
            </a:r>
          </a:p>
          <a:p>
            <a:endParaRPr lang="en-US" dirty="0"/>
          </a:p>
          <a:p>
            <a:pPr lvl="1"/>
            <a:endParaRPr lang="en-US" sz="2000" dirty="0"/>
          </a:p>
        </p:txBody>
      </p:sp>
      <p:sp>
        <p:nvSpPr>
          <p:cNvPr id="7" name="Slide Number Placeholder 6"/>
          <p:cNvSpPr>
            <a:spLocks noGrp="1"/>
          </p:cNvSpPr>
          <p:nvPr>
            <p:ph type="sldNum" sz="quarter" idx="12"/>
          </p:nvPr>
        </p:nvSpPr>
        <p:spPr/>
        <p:txBody>
          <a:bodyPr/>
          <a:lstStyle/>
          <a:p>
            <a:fld id="{0DC66AB3-31BD-4A0E-9F89-5118B5142B9D}" type="slidenum">
              <a:rPr lang="en-US" smtClean="0">
                <a:solidFill>
                  <a:prstClr val="black">
                    <a:lumMod val="65000"/>
                    <a:lumOff val="35000"/>
                  </a:prstClr>
                </a:solidFill>
              </a:rPr>
              <a:pPr/>
              <a:t>25</a:t>
            </a:fld>
            <a:endParaRPr lang="en-US">
              <a:solidFill>
                <a:prstClr val="black">
                  <a:lumMod val="65000"/>
                  <a:lumOff val="35000"/>
                </a:prstClr>
              </a:solidFill>
            </a:endParaRPr>
          </a:p>
        </p:txBody>
      </p:sp>
    </p:spTree>
    <p:extLst>
      <p:ext uri="{BB962C8B-B14F-4D97-AF65-F5344CB8AC3E}">
        <p14:creationId xmlns:p14="http://schemas.microsoft.com/office/powerpoint/2010/main" val="26974406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2800"/>
            <a:ext cx="8229600" cy="1074083"/>
          </a:xfrm>
        </p:spPr>
        <p:txBody>
          <a:bodyPr>
            <a:normAutofit fontScale="90000"/>
          </a:bodyPr>
          <a:lstStyle/>
          <a:p>
            <a:r>
              <a:rPr lang="en-US" dirty="0" smtClean="0"/>
              <a:t>Interventions for ST and applicability to employment testing</a:t>
            </a:r>
            <a:endParaRPr lang="en-US" dirty="0"/>
          </a:p>
        </p:txBody>
      </p:sp>
      <p:sp>
        <p:nvSpPr>
          <p:cNvPr id="3" name="Content Placeholder 2"/>
          <p:cNvSpPr>
            <a:spLocks noGrp="1"/>
          </p:cNvSpPr>
          <p:nvPr>
            <p:ph idx="1"/>
          </p:nvPr>
        </p:nvSpPr>
        <p:spPr>
          <a:xfrm>
            <a:off x="457200" y="1886884"/>
            <a:ext cx="8229600" cy="4239280"/>
          </a:xfrm>
        </p:spPr>
        <p:txBody>
          <a:bodyPr/>
          <a:lstStyle/>
          <a:p>
            <a:r>
              <a:rPr lang="en-US" sz="2000" i="1" dirty="0"/>
              <a:t>Nullify the stereotype</a:t>
            </a:r>
            <a:r>
              <a:rPr lang="en-US" sz="2000" dirty="0"/>
              <a:t> </a:t>
            </a:r>
            <a:endParaRPr lang="en-US" sz="2000" dirty="0" smtClean="0"/>
          </a:p>
          <a:p>
            <a:r>
              <a:rPr lang="en-US" sz="2000" i="1" dirty="0"/>
              <a:t>Describe the assessment as non-diagnostic</a:t>
            </a:r>
            <a:r>
              <a:rPr lang="en-US" sz="2000" dirty="0"/>
              <a:t> </a:t>
            </a:r>
            <a:endParaRPr lang="en-US" sz="2000" dirty="0" smtClean="0"/>
          </a:p>
          <a:p>
            <a:r>
              <a:rPr lang="en-US" sz="2000" i="1" dirty="0"/>
              <a:t>Test in a same-group environment</a:t>
            </a:r>
            <a:r>
              <a:rPr lang="en-US" sz="2000" dirty="0"/>
              <a:t> </a:t>
            </a:r>
            <a:endParaRPr lang="en-US" sz="2000" dirty="0" smtClean="0"/>
          </a:p>
          <a:p>
            <a:r>
              <a:rPr lang="en-US" sz="2000" i="1" dirty="0"/>
              <a:t>Affirm the self</a:t>
            </a:r>
            <a:r>
              <a:rPr lang="en-US" sz="2000" dirty="0"/>
              <a:t> </a:t>
            </a:r>
            <a:endParaRPr lang="en-US" sz="2000" dirty="0" smtClean="0"/>
          </a:p>
          <a:p>
            <a:r>
              <a:rPr lang="en-US" sz="2000" i="1" dirty="0"/>
              <a:t>Frame the characteristic being assessed as malleable</a:t>
            </a:r>
            <a:r>
              <a:rPr lang="en-US" sz="2000" dirty="0"/>
              <a:t> </a:t>
            </a:r>
            <a:endParaRPr lang="en-US" sz="2000" dirty="0" smtClean="0"/>
          </a:p>
          <a:p>
            <a:r>
              <a:rPr lang="en-US" sz="2000" i="1" dirty="0"/>
              <a:t>Increase accessibility of social identities associated with positive stereotypes in the domain</a:t>
            </a:r>
            <a:r>
              <a:rPr lang="en-US" sz="2000" dirty="0"/>
              <a:t> </a:t>
            </a:r>
            <a:endParaRPr lang="en-US" sz="2000" dirty="0" smtClean="0"/>
          </a:p>
          <a:p>
            <a:r>
              <a:rPr lang="en-US" sz="2000" i="1" dirty="0"/>
              <a:t>Teach individuals about stereotype threat</a:t>
            </a:r>
            <a:r>
              <a:rPr lang="en-US" sz="2000" dirty="0"/>
              <a:t> </a:t>
            </a:r>
            <a:endParaRPr lang="en-US" sz="2000" dirty="0" smtClean="0"/>
          </a:p>
          <a:p>
            <a:r>
              <a:rPr lang="en-US" sz="2000" i="1" dirty="0"/>
              <a:t>Expose individuals to positive role models</a:t>
            </a:r>
            <a:r>
              <a:rPr lang="en-US" sz="2000" dirty="0"/>
              <a:t> </a:t>
            </a:r>
            <a:r>
              <a:rPr lang="en-US" sz="2000" i="1" dirty="0" smtClean="0"/>
              <a:t>and </a:t>
            </a:r>
            <a:r>
              <a:rPr lang="en-US" sz="2000" i="1" dirty="0"/>
              <a:t>positive social comparison information</a:t>
            </a:r>
            <a:r>
              <a:rPr lang="en-US" sz="2000" dirty="0"/>
              <a:t> </a:t>
            </a:r>
            <a:endParaRPr lang="en-US" sz="2000" dirty="0" smtClean="0"/>
          </a:p>
          <a:p>
            <a:r>
              <a:rPr lang="en-US" sz="2000" i="1" dirty="0"/>
              <a:t>Reframe the assessment</a:t>
            </a:r>
            <a:r>
              <a:rPr lang="en-US" sz="2000" dirty="0"/>
              <a:t> </a:t>
            </a:r>
          </a:p>
        </p:txBody>
      </p:sp>
      <p:sp>
        <p:nvSpPr>
          <p:cNvPr id="4" name="Slide Number Placeholder 3"/>
          <p:cNvSpPr>
            <a:spLocks noGrp="1"/>
          </p:cNvSpPr>
          <p:nvPr>
            <p:ph type="sldNum" sz="quarter" idx="12"/>
          </p:nvPr>
        </p:nvSpPr>
        <p:spPr/>
        <p:txBody>
          <a:bodyPr/>
          <a:lstStyle/>
          <a:p>
            <a:fld id="{1B107D60-337F-4E78-B903-A3D75EC0955B}" type="slidenum">
              <a:rPr lang="en-US" smtClean="0"/>
              <a:pPr/>
              <a:t>26</a:t>
            </a:fld>
            <a:endParaRPr lang="en-US"/>
          </a:p>
        </p:txBody>
      </p:sp>
    </p:spTree>
    <p:extLst>
      <p:ext uri="{BB962C8B-B14F-4D97-AF65-F5344CB8AC3E}">
        <p14:creationId xmlns:p14="http://schemas.microsoft.com/office/powerpoint/2010/main" val="17532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2000" fill="hold"/>
                                        <p:tgtEl>
                                          <p:spTgt spid="3">
                                            <p:txEl>
                                              <p:pRg st="3" end="3"/>
                                            </p:txEl>
                                          </p:spTgt>
                                        </p:tgtEl>
                                        <p:attrNameLst>
                                          <p:attrName>style.color</p:attrName>
                                        </p:attrNameLst>
                                      </p:cBhvr>
                                      <p:to>
                                        <a:schemeClr val="accent2"/>
                                      </p:to>
                                    </p:animClr>
                                  </p:childTnLst>
                                </p:cTn>
                              </p:par>
                              <p:par>
                                <p:cTn id="7" presetID="3" presetClass="emph" presetSubtype="2" fill="hold" nodeType="withEffect">
                                  <p:stCondLst>
                                    <p:cond delay="0"/>
                                  </p:stCondLst>
                                  <p:childTnLst>
                                    <p:animClr clrSpc="rgb" dir="cw">
                                      <p:cBhvr override="childStyle">
                                        <p:cTn id="8" dur="2000" fill="hold"/>
                                        <p:tgtEl>
                                          <p:spTgt spid="3">
                                            <p:txEl>
                                              <p:pRg st="8" end="8"/>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Intervening</a:t>
            </a:r>
            <a:endParaRPr lang="en-US" dirty="0"/>
          </a:p>
        </p:txBody>
      </p:sp>
      <p:sp>
        <p:nvSpPr>
          <p:cNvPr id="3" name="Content Placeholder 2"/>
          <p:cNvSpPr>
            <a:spLocks noGrp="1"/>
          </p:cNvSpPr>
          <p:nvPr>
            <p:ph idx="1"/>
          </p:nvPr>
        </p:nvSpPr>
        <p:spPr/>
        <p:txBody>
          <a:bodyPr/>
          <a:lstStyle/>
          <a:p>
            <a:r>
              <a:rPr lang="en-US" dirty="0" smtClean="0"/>
              <a:t>Remove or change the cue</a:t>
            </a:r>
          </a:p>
          <a:p>
            <a:r>
              <a:rPr lang="en-US" dirty="0" smtClean="0"/>
              <a:t>Values affirmation</a:t>
            </a:r>
          </a:p>
          <a:p>
            <a:pPr lvl="1"/>
            <a:r>
              <a:rPr lang="en-US" dirty="0" err="1" smtClean="0"/>
              <a:t>Kinias</a:t>
            </a:r>
            <a:r>
              <a:rPr lang="en-US" dirty="0" smtClean="0"/>
              <a:t> &amp; Sim 2016</a:t>
            </a:r>
          </a:p>
          <a:p>
            <a:pPr lvl="1"/>
            <a:r>
              <a:rPr lang="en-US" dirty="0" smtClean="0"/>
              <a:t>Values assessments</a:t>
            </a:r>
          </a:p>
          <a:p>
            <a:pPr lvl="1"/>
            <a:r>
              <a:rPr lang="en-US" dirty="0" smtClean="0"/>
              <a:t>Culture fit assessments</a:t>
            </a:r>
          </a:p>
          <a:p>
            <a:r>
              <a:rPr lang="en-US" dirty="0" smtClean="0"/>
              <a:t>Expectations interventions</a:t>
            </a:r>
          </a:p>
          <a:p>
            <a:pPr lvl="1"/>
            <a:r>
              <a:rPr lang="en-US" dirty="0" smtClean="0"/>
              <a:t>Pay more attention to threatening cues if you anticipate being devalued</a:t>
            </a:r>
          </a:p>
          <a:p>
            <a:pPr lvl="3"/>
            <a:r>
              <a:rPr lang="en-US" dirty="0" smtClean="0"/>
              <a:t>Kaiser, Vick &amp; Major 2006</a:t>
            </a:r>
          </a:p>
          <a:p>
            <a:endParaRPr lang="en-US" dirty="0"/>
          </a:p>
        </p:txBody>
      </p:sp>
      <p:sp>
        <p:nvSpPr>
          <p:cNvPr id="4" name="Slide Number Placeholder 3"/>
          <p:cNvSpPr>
            <a:spLocks noGrp="1"/>
          </p:cNvSpPr>
          <p:nvPr>
            <p:ph type="sldNum" sz="quarter" idx="12"/>
          </p:nvPr>
        </p:nvSpPr>
        <p:spPr/>
        <p:txBody>
          <a:bodyPr/>
          <a:lstStyle/>
          <a:p>
            <a:pPr>
              <a:defRPr/>
            </a:pPr>
            <a:fld id="{0B4461CB-4CA9-2A43-A3FA-624E1DA485A6}" type="slidenum">
              <a:rPr lang="en-US" smtClean="0"/>
              <a:pPr>
                <a:defRPr/>
              </a:pPr>
              <a:t>27</a:t>
            </a:fld>
            <a:endParaRPr lang="en-US"/>
          </a:p>
        </p:txBody>
      </p:sp>
    </p:spTree>
    <p:extLst>
      <p:ext uri="{BB962C8B-B14F-4D97-AF65-F5344CB8AC3E}">
        <p14:creationId xmlns:p14="http://schemas.microsoft.com/office/powerpoint/2010/main" val="3212874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Intervening</a:t>
            </a:r>
            <a:endParaRPr lang="en-US" dirty="0"/>
          </a:p>
        </p:txBody>
      </p:sp>
      <p:sp>
        <p:nvSpPr>
          <p:cNvPr id="3" name="Content Placeholder 2"/>
          <p:cNvSpPr>
            <a:spLocks noGrp="1"/>
          </p:cNvSpPr>
          <p:nvPr>
            <p:ph idx="1"/>
          </p:nvPr>
        </p:nvSpPr>
        <p:spPr/>
        <p:txBody>
          <a:bodyPr/>
          <a:lstStyle/>
          <a:p>
            <a:r>
              <a:rPr lang="en-US" dirty="0" smtClean="0"/>
              <a:t>Virtual job tryouts as an opportunity</a:t>
            </a:r>
          </a:p>
          <a:p>
            <a:pPr lvl="1"/>
            <a:r>
              <a:rPr lang="en-US" dirty="0" smtClean="0"/>
              <a:t>Expose to representations of who belongs, who and what is valued</a:t>
            </a:r>
            <a:endParaRPr lang="en-US" dirty="0"/>
          </a:p>
        </p:txBody>
      </p:sp>
      <p:sp>
        <p:nvSpPr>
          <p:cNvPr id="4" name="Slide Number Placeholder 3"/>
          <p:cNvSpPr>
            <a:spLocks noGrp="1"/>
          </p:cNvSpPr>
          <p:nvPr>
            <p:ph type="sldNum" sz="quarter" idx="12"/>
          </p:nvPr>
        </p:nvSpPr>
        <p:spPr/>
        <p:txBody>
          <a:bodyPr/>
          <a:lstStyle/>
          <a:p>
            <a:pPr>
              <a:defRPr/>
            </a:pPr>
            <a:fld id="{0B4461CB-4CA9-2A43-A3FA-624E1DA485A6}" type="slidenum">
              <a:rPr lang="en-US" smtClean="0"/>
              <a:pPr>
                <a:defRPr/>
              </a:pPr>
              <a:t>28</a:t>
            </a:fld>
            <a:endParaRPr lang="en-US"/>
          </a:p>
        </p:txBody>
      </p:sp>
      <p:pic>
        <p:nvPicPr>
          <p:cNvPr id="2050" name="Picture 2" descr="Image result for virtual job try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7333" y="3636117"/>
            <a:ext cx="4794250" cy="282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8108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45699894"/>
              </p:ext>
            </p:extLst>
          </p:nvPr>
        </p:nvGraphicFramePr>
        <p:xfrm>
          <a:off x="124178" y="620889"/>
          <a:ext cx="4526844" cy="5735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0B4461CB-4CA9-2A43-A3FA-624E1DA485A6}" type="slidenum">
              <a:rPr lang="en-US" smtClean="0"/>
              <a:pPr>
                <a:defRPr/>
              </a:pPr>
              <a:t>29</a:t>
            </a:fld>
            <a:endParaRPr lang="en-US"/>
          </a:p>
        </p:txBody>
      </p:sp>
      <p:sp>
        <p:nvSpPr>
          <p:cNvPr id="6" name="Content Placeholder 5"/>
          <p:cNvSpPr>
            <a:spLocks noGrp="1"/>
          </p:cNvSpPr>
          <p:nvPr>
            <p:ph idx="13"/>
          </p:nvPr>
        </p:nvSpPr>
        <p:spPr/>
        <p:txBody>
          <a:bodyPr/>
          <a:lstStyle/>
          <a:p>
            <a:r>
              <a:rPr lang="en-US" dirty="0" smtClean="0"/>
              <a:t>Interventions can fail if they are targeting the “wrong concern”</a:t>
            </a:r>
          </a:p>
          <a:p>
            <a:endParaRPr lang="en-US" dirty="0"/>
          </a:p>
          <a:p>
            <a:r>
              <a:rPr lang="en-US" dirty="0" smtClean="0"/>
              <a:t>Interventions at the wrong time might not be meaningful</a:t>
            </a:r>
            <a:endParaRPr lang="en-US" dirty="0"/>
          </a:p>
        </p:txBody>
      </p:sp>
    </p:spTree>
    <p:extLst>
      <p:ext uri="{BB962C8B-B14F-4D97-AF65-F5344CB8AC3E}">
        <p14:creationId xmlns:p14="http://schemas.microsoft.com/office/powerpoint/2010/main" val="3887940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0223"/>
            <a:ext cx="8229600" cy="553156"/>
          </a:xfrm>
        </p:spPr>
        <p:txBody>
          <a:bodyPr>
            <a:normAutofit fontScale="90000"/>
          </a:bodyPr>
          <a:lstStyle/>
          <a:p>
            <a:r>
              <a:rPr lang="en-US" dirty="0" smtClean="0"/>
              <a:t>Social identity</a:t>
            </a:r>
            <a:endParaRPr lang="en-US" dirty="0"/>
          </a:p>
        </p:txBody>
      </p:sp>
      <p:sp>
        <p:nvSpPr>
          <p:cNvPr id="3" name="Content Placeholder 2"/>
          <p:cNvSpPr>
            <a:spLocks noGrp="1"/>
          </p:cNvSpPr>
          <p:nvPr>
            <p:ph idx="1"/>
          </p:nvPr>
        </p:nvSpPr>
        <p:spPr>
          <a:xfrm>
            <a:off x="457200" y="1343379"/>
            <a:ext cx="8229600" cy="4782785"/>
          </a:xfrm>
        </p:spPr>
        <p:txBody>
          <a:bodyPr>
            <a:normAutofit/>
          </a:bodyPr>
          <a:lstStyle/>
          <a:p>
            <a:r>
              <a:rPr lang="en-US" sz="3600" dirty="0" smtClean="0"/>
              <a:t>“part  of an individual’s self-concept derived from membership in a social group together with the value and emotional significance attached to that membership”</a:t>
            </a:r>
          </a:p>
          <a:p>
            <a:pPr lvl="2"/>
            <a:r>
              <a:rPr lang="en-US" dirty="0" err="1" smtClean="0"/>
              <a:t>Tajfel</a:t>
            </a:r>
            <a:r>
              <a:rPr lang="en-US" dirty="0" smtClean="0"/>
              <a:t> (1973)</a:t>
            </a:r>
            <a:endParaRPr lang="en-US" b="1" i="1" u="sng" dirty="0"/>
          </a:p>
        </p:txBody>
      </p:sp>
      <p:sp>
        <p:nvSpPr>
          <p:cNvPr id="5" name="Slide Number Placeholder 4"/>
          <p:cNvSpPr>
            <a:spLocks noGrp="1"/>
          </p:cNvSpPr>
          <p:nvPr>
            <p:ph type="sldNum" sz="quarter" idx="12"/>
          </p:nvPr>
        </p:nvSpPr>
        <p:spPr/>
        <p:txBody>
          <a:bodyPr/>
          <a:lstStyle/>
          <a:p>
            <a:fld id="{FC948F70-9D66-48A9-B746-267565681F8F}" type="slidenum">
              <a:rPr lang="en-US" smtClean="0"/>
              <a:pPr/>
              <a:t>3</a:t>
            </a:fld>
            <a:endParaRPr lang="en-US" dirty="0"/>
          </a:p>
        </p:txBody>
      </p:sp>
      <p:pic>
        <p:nvPicPr>
          <p:cNvPr id="6" name="Picture 7" descr="http://media.mlive.com/spartans_impact/photo/spartyjpg-554b17ad996e690c.jpg"/>
          <p:cNvPicPr>
            <a:picLocks noChangeAspect="1" noChangeArrowheads="1"/>
          </p:cNvPicPr>
          <p:nvPr/>
        </p:nvPicPr>
        <p:blipFill>
          <a:blip r:embed="rId3" cstate="print"/>
          <a:srcRect/>
          <a:stretch>
            <a:fillRect/>
          </a:stretch>
        </p:blipFill>
        <p:spPr bwMode="auto">
          <a:xfrm>
            <a:off x="7233828" y="4064296"/>
            <a:ext cx="1452972" cy="2061867"/>
          </a:xfrm>
          <a:prstGeom prst="rect">
            <a:avLst/>
          </a:prstGeom>
          <a:noFill/>
        </p:spPr>
      </p:pic>
      <p:pic>
        <p:nvPicPr>
          <p:cNvPr id="7" name="Picture 2" descr="C:\Users\ryanan\AppData\Local\Microsoft\Windows\Temporary Internet Files\Content.IE5\M0TCNTWO\momdaughtercooking[1].jpg"/>
          <p:cNvPicPr>
            <a:picLocks noChangeAspect="1" noChangeArrowheads="1"/>
          </p:cNvPicPr>
          <p:nvPr/>
        </p:nvPicPr>
        <p:blipFill>
          <a:blip r:embed="rId4" cstate="print"/>
          <a:srcRect/>
          <a:stretch>
            <a:fillRect/>
          </a:stretch>
        </p:blipFill>
        <p:spPr bwMode="auto">
          <a:xfrm>
            <a:off x="5289846" y="4064296"/>
            <a:ext cx="1669227" cy="2061868"/>
          </a:xfrm>
          <a:prstGeom prst="rect">
            <a:avLst/>
          </a:prstGeom>
          <a:noFill/>
        </p:spPr>
      </p:pic>
      <p:pic>
        <p:nvPicPr>
          <p:cNvPr id="8" name="Picture 5" descr="http://alablog.org/wp-content/uploads/2014/05/professor-online-colleges-in-ohio1.jpg"/>
          <p:cNvPicPr>
            <a:picLocks noChangeAspect="1" noChangeArrowheads="1"/>
          </p:cNvPicPr>
          <p:nvPr/>
        </p:nvPicPr>
        <p:blipFill>
          <a:blip r:embed="rId5" cstate="print"/>
          <a:srcRect/>
          <a:stretch>
            <a:fillRect/>
          </a:stretch>
        </p:blipFill>
        <p:spPr bwMode="auto">
          <a:xfrm>
            <a:off x="1134265" y="4602956"/>
            <a:ext cx="3880826" cy="1638301"/>
          </a:xfrm>
          <a:prstGeom prst="rect">
            <a:avLst/>
          </a:prstGeom>
          <a:noFill/>
        </p:spPr>
      </p:pic>
    </p:spTree>
    <p:extLst>
      <p:ext uri="{BB962C8B-B14F-4D97-AF65-F5344CB8AC3E}">
        <p14:creationId xmlns:p14="http://schemas.microsoft.com/office/powerpoint/2010/main" val="34127331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6000"/>
            <a:lum/>
          </a:blip>
          <a:srcRect/>
          <a:stretch>
            <a:fillRect t="-11000" b="-11000"/>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endParaRPr lang="en-US" dirty="0"/>
          </a:p>
        </p:txBody>
      </p:sp>
      <p:sp>
        <p:nvSpPr>
          <p:cNvPr id="7" name="Content Placeholder 6"/>
          <p:cNvSpPr>
            <a:spLocks noGrp="1"/>
          </p:cNvSpPr>
          <p:nvPr>
            <p:ph idx="1"/>
          </p:nvPr>
        </p:nvSpPr>
        <p:spPr/>
        <p:txBody>
          <a:bodyPr/>
          <a:lstStyle/>
          <a:p>
            <a:r>
              <a:rPr lang="en-US" dirty="0" smtClean="0"/>
              <a:t>Identity contingency cues relate to identity concerns and can trigger perceptions of identity safety or threat</a:t>
            </a:r>
          </a:p>
          <a:p>
            <a:r>
              <a:rPr lang="en-US" dirty="0" smtClean="0"/>
              <a:t>Recruiting and assessment contexts may have a lot of subtle cues</a:t>
            </a:r>
          </a:p>
          <a:p>
            <a:pPr lvl="1"/>
            <a:r>
              <a:rPr lang="en-US" dirty="0" smtClean="0"/>
              <a:t>Monitor for potential threat</a:t>
            </a:r>
          </a:p>
          <a:p>
            <a:pPr lvl="1"/>
            <a:r>
              <a:rPr lang="en-US" dirty="0" smtClean="0"/>
              <a:t>Promote perceptions of safety</a:t>
            </a:r>
            <a:endParaRPr lang="en-US" dirty="0"/>
          </a:p>
        </p:txBody>
      </p:sp>
      <p:sp>
        <p:nvSpPr>
          <p:cNvPr id="4" name="Slide Number Placeholder 3"/>
          <p:cNvSpPr>
            <a:spLocks noGrp="1"/>
          </p:cNvSpPr>
          <p:nvPr>
            <p:ph type="sldNum" sz="quarter" idx="12"/>
          </p:nvPr>
        </p:nvSpPr>
        <p:spPr/>
        <p:txBody>
          <a:bodyPr/>
          <a:lstStyle/>
          <a:p>
            <a:pPr>
              <a:defRPr/>
            </a:pPr>
            <a:fld id="{4599938D-0427-3542-974E-F7CD887B3868}" type="slidenum">
              <a:rPr lang="en-US" smtClean="0"/>
              <a:pPr>
                <a:defRPr/>
              </a:pPr>
              <a:t>30</a:t>
            </a:fld>
            <a:endParaRPr lang="en-US"/>
          </a:p>
        </p:txBody>
      </p:sp>
    </p:spTree>
    <p:extLst>
      <p:ext uri="{BB962C8B-B14F-4D97-AF65-F5344CB8AC3E}">
        <p14:creationId xmlns:p14="http://schemas.microsoft.com/office/powerpoint/2010/main" val="19527334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
        <p:nvSpPr>
          <p:cNvPr id="6" name="Subtitle 5"/>
          <p:cNvSpPr>
            <a:spLocks noGrp="1"/>
          </p:cNvSpPr>
          <p:nvPr>
            <p:ph type="subTitle" idx="1"/>
          </p:nvPr>
        </p:nvSpPr>
        <p:spPr>
          <a:xfrm>
            <a:off x="685800" y="4436533"/>
            <a:ext cx="7772400" cy="696630"/>
          </a:xfrm>
        </p:spPr>
        <p:txBody>
          <a:bodyPr/>
          <a:lstStyle/>
          <a:p>
            <a:r>
              <a:rPr lang="en-US" dirty="0" smtClean="0"/>
              <a:t>For more information, contact </a:t>
            </a:r>
            <a:r>
              <a:rPr lang="en-US" dirty="0" smtClean="0">
                <a:hlinkClick r:id="rId2"/>
              </a:rPr>
              <a:t>ryanan@msu.edu</a:t>
            </a: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0B4461CB-4CA9-2A43-A3FA-624E1DA485A6}" type="slidenum">
              <a:rPr lang="en-US" smtClean="0"/>
              <a:pPr>
                <a:defRPr/>
              </a:pPr>
              <a:t>31</a:t>
            </a:fld>
            <a:endParaRPr lang="en-US"/>
          </a:p>
        </p:txBody>
      </p:sp>
    </p:spTree>
    <p:extLst>
      <p:ext uri="{BB962C8B-B14F-4D97-AF65-F5344CB8AC3E}">
        <p14:creationId xmlns:p14="http://schemas.microsoft.com/office/powerpoint/2010/main" val="1531646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8534400" cy="876469"/>
          </a:xfrm>
        </p:spPr>
        <p:txBody>
          <a:bodyPr>
            <a:normAutofit/>
          </a:bodyPr>
          <a:lstStyle/>
          <a:p>
            <a:r>
              <a:rPr lang="en-US" dirty="0" smtClean="0"/>
              <a:t>What constitutes a stigmatized identity?</a:t>
            </a:r>
            <a:endParaRPr lang="en-US" dirty="0"/>
          </a:p>
        </p:txBody>
      </p:sp>
      <p:sp>
        <p:nvSpPr>
          <p:cNvPr id="3" name="Content Placeholder 2"/>
          <p:cNvSpPr>
            <a:spLocks noGrp="1"/>
          </p:cNvSpPr>
          <p:nvPr>
            <p:ph idx="1"/>
          </p:nvPr>
        </p:nvSpPr>
        <p:spPr>
          <a:xfrm>
            <a:off x="381000" y="2059668"/>
            <a:ext cx="8305800" cy="4066495"/>
          </a:xfrm>
        </p:spPr>
        <p:txBody>
          <a:bodyPr/>
          <a:lstStyle/>
          <a:p>
            <a:r>
              <a:rPr lang="en-US" dirty="0" smtClean="0"/>
              <a:t>others hold negative attitudes, stereotypes and beliefs </a:t>
            </a:r>
          </a:p>
          <a:p>
            <a:r>
              <a:rPr lang="en-US" dirty="0" smtClean="0"/>
              <a:t>devalued in a particular context</a:t>
            </a:r>
            <a:endParaRPr lang="en-US" dirty="0"/>
          </a:p>
        </p:txBody>
      </p:sp>
      <p:pic>
        <p:nvPicPr>
          <p:cNvPr id="67586" name="Picture 2" descr="C:\Users\ryanan\AppData\Local\Microsoft\Windows\Temporary Internet Files\Content.IE5\SSYA5NTR\MC900186156[1].wmf"/>
          <p:cNvPicPr>
            <a:picLocks noChangeAspect="1" noChangeArrowheads="1"/>
          </p:cNvPicPr>
          <p:nvPr/>
        </p:nvPicPr>
        <p:blipFill>
          <a:blip r:embed="rId3" cstate="print"/>
          <a:srcRect/>
          <a:stretch>
            <a:fillRect/>
          </a:stretch>
        </p:blipFill>
        <p:spPr bwMode="auto">
          <a:xfrm>
            <a:off x="2667000" y="3962400"/>
            <a:ext cx="1196950" cy="1825142"/>
          </a:xfrm>
          <a:prstGeom prst="rect">
            <a:avLst/>
          </a:prstGeom>
          <a:noFill/>
        </p:spPr>
      </p:pic>
      <p:pic>
        <p:nvPicPr>
          <p:cNvPr id="2050" name="Picture 2" descr="C:\Documents and Settings\Ann Marie Ryan\Local Settings\Temporary Internet Files\Content.IE5\DWKYZ2WE\MC900216690[1].wmf"/>
          <p:cNvPicPr>
            <a:picLocks noChangeAspect="1" noChangeArrowheads="1"/>
          </p:cNvPicPr>
          <p:nvPr/>
        </p:nvPicPr>
        <p:blipFill>
          <a:blip r:embed="rId4" cstate="print"/>
          <a:srcRect/>
          <a:stretch>
            <a:fillRect/>
          </a:stretch>
        </p:blipFill>
        <p:spPr bwMode="auto">
          <a:xfrm>
            <a:off x="5943600" y="4038600"/>
            <a:ext cx="1513332" cy="1820570"/>
          </a:xfrm>
          <a:prstGeom prst="rect">
            <a:avLst/>
          </a:prstGeom>
          <a:noFill/>
        </p:spPr>
      </p:pic>
      <p:sp>
        <p:nvSpPr>
          <p:cNvPr id="6" name="Slide Number Placeholder 5"/>
          <p:cNvSpPr>
            <a:spLocks noGrp="1"/>
          </p:cNvSpPr>
          <p:nvPr>
            <p:ph type="sldNum" sz="quarter" idx="12"/>
          </p:nvPr>
        </p:nvSpPr>
        <p:spPr/>
        <p:txBody>
          <a:bodyPr/>
          <a:lstStyle/>
          <a:p>
            <a:fld id="{FC948F70-9D66-48A9-B746-267565681F8F}" type="slidenum">
              <a:rPr lang="en-US" smtClean="0"/>
              <a:pPr/>
              <a:t>4</a:t>
            </a:fld>
            <a:endParaRPr lang="en-US"/>
          </a:p>
        </p:txBody>
      </p:sp>
    </p:spTree>
    <p:extLst>
      <p:ext uri="{BB962C8B-B14F-4D97-AF65-F5344CB8AC3E}">
        <p14:creationId xmlns:p14="http://schemas.microsoft.com/office/powerpoint/2010/main" val="2661443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06424814"/>
              </p:ext>
            </p:extLst>
          </p:nvPr>
        </p:nvGraphicFramePr>
        <p:xfrm>
          <a:off x="0" y="-1"/>
          <a:ext cx="9207062" cy="6721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0B4461CB-4CA9-2A43-A3FA-624E1DA485A6}" type="slidenum">
              <a:rPr lang="en-US" smtClean="0"/>
              <a:pPr>
                <a:defRPr/>
              </a:pPr>
              <a:t>5</a:t>
            </a:fld>
            <a:endParaRPr lang="en-US"/>
          </a:p>
        </p:txBody>
      </p:sp>
    </p:spTree>
    <p:extLst>
      <p:ext uri="{BB962C8B-B14F-4D97-AF65-F5344CB8AC3E}">
        <p14:creationId xmlns:p14="http://schemas.microsoft.com/office/powerpoint/2010/main" val="196203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F775080B-8D3B-4DC2-A727-0D2B7A318DD7}"/>
                                            </p:graphicEl>
                                          </p:spTgt>
                                        </p:tgtEl>
                                        <p:attrNameLst>
                                          <p:attrName>style.visibility</p:attrName>
                                        </p:attrNameLst>
                                      </p:cBhvr>
                                      <p:to>
                                        <p:strVal val="visible"/>
                                      </p:to>
                                    </p:set>
                                    <p:anim calcmode="lin" valueType="num">
                                      <p:cBhvr additive="base">
                                        <p:cTn id="7" dur="500" fill="hold"/>
                                        <p:tgtEl>
                                          <p:spTgt spid="5">
                                            <p:graphicEl>
                                              <a:dgm id="{F775080B-8D3B-4DC2-A727-0D2B7A318DD7}"/>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F775080B-8D3B-4DC2-A727-0D2B7A318DD7}"/>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graphicEl>
                                              <a:dgm id="{B10BAEDB-2C1D-44AD-945F-7637838CE1A2}"/>
                                            </p:graphicEl>
                                          </p:spTgt>
                                        </p:tgtEl>
                                        <p:attrNameLst>
                                          <p:attrName>style.visibility</p:attrName>
                                        </p:attrNameLst>
                                      </p:cBhvr>
                                      <p:to>
                                        <p:strVal val="visible"/>
                                      </p:to>
                                    </p:set>
                                    <p:anim calcmode="lin" valueType="num">
                                      <p:cBhvr additive="base">
                                        <p:cTn id="11" dur="500" fill="hold"/>
                                        <p:tgtEl>
                                          <p:spTgt spid="5">
                                            <p:graphicEl>
                                              <a:dgm id="{B10BAEDB-2C1D-44AD-945F-7637838CE1A2}"/>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graphicEl>
                                              <a:dgm id="{B10BAEDB-2C1D-44AD-945F-7637838CE1A2}"/>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graphicEl>
                                              <a:dgm id="{72A873F8-FD2D-4FE4-B873-4DE9E61A5593}"/>
                                            </p:graphicEl>
                                          </p:spTgt>
                                        </p:tgtEl>
                                        <p:attrNameLst>
                                          <p:attrName>style.visibility</p:attrName>
                                        </p:attrNameLst>
                                      </p:cBhvr>
                                      <p:to>
                                        <p:strVal val="visible"/>
                                      </p:to>
                                    </p:set>
                                    <p:anim calcmode="lin" valueType="num">
                                      <p:cBhvr additive="base">
                                        <p:cTn id="15" dur="500" fill="hold"/>
                                        <p:tgtEl>
                                          <p:spTgt spid="5">
                                            <p:graphicEl>
                                              <a:dgm id="{72A873F8-FD2D-4FE4-B873-4DE9E61A5593}"/>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graphicEl>
                                              <a:dgm id="{72A873F8-FD2D-4FE4-B873-4DE9E61A5593}"/>
                                            </p:graphic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graphicEl>
                                              <a:dgm id="{1D41CA5B-A0A2-41D8-9CF1-10931B92D9D0}"/>
                                            </p:graphicEl>
                                          </p:spTgt>
                                        </p:tgtEl>
                                        <p:attrNameLst>
                                          <p:attrName>style.visibility</p:attrName>
                                        </p:attrNameLst>
                                      </p:cBhvr>
                                      <p:to>
                                        <p:strVal val="visible"/>
                                      </p:to>
                                    </p:set>
                                    <p:anim calcmode="lin" valueType="num">
                                      <p:cBhvr additive="base">
                                        <p:cTn id="19" dur="500" fill="hold"/>
                                        <p:tgtEl>
                                          <p:spTgt spid="5">
                                            <p:graphicEl>
                                              <a:dgm id="{1D41CA5B-A0A2-41D8-9CF1-10931B92D9D0}"/>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1D41CA5B-A0A2-41D8-9CF1-10931B92D9D0}"/>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graphicEl>
                                              <a:dgm id="{516C7D8A-670A-4C50-AB39-558689B27ECF}"/>
                                            </p:graphicEl>
                                          </p:spTgt>
                                        </p:tgtEl>
                                        <p:attrNameLst>
                                          <p:attrName>style.visibility</p:attrName>
                                        </p:attrNameLst>
                                      </p:cBhvr>
                                      <p:to>
                                        <p:strVal val="visible"/>
                                      </p:to>
                                    </p:set>
                                    <p:anim calcmode="lin" valueType="num">
                                      <p:cBhvr additive="base">
                                        <p:cTn id="25" dur="500" fill="hold"/>
                                        <p:tgtEl>
                                          <p:spTgt spid="5">
                                            <p:graphicEl>
                                              <a:dgm id="{516C7D8A-670A-4C50-AB39-558689B27ECF}"/>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516C7D8A-670A-4C50-AB39-558689B27ECF}"/>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graphicEl>
                                              <a:dgm id="{1D379A43-D4EA-47E6-8816-AD854E3B6A91}"/>
                                            </p:graphicEl>
                                          </p:spTgt>
                                        </p:tgtEl>
                                        <p:attrNameLst>
                                          <p:attrName>style.visibility</p:attrName>
                                        </p:attrNameLst>
                                      </p:cBhvr>
                                      <p:to>
                                        <p:strVal val="visible"/>
                                      </p:to>
                                    </p:set>
                                    <p:anim calcmode="lin" valueType="num">
                                      <p:cBhvr additive="base">
                                        <p:cTn id="29" dur="500" fill="hold"/>
                                        <p:tgtEl>
                                          <p:spTgt spid="5">
                                            <p:graphicEl>
                                              <a:dgm id="{1D379A43-D4EA-47E6-8816-AD854E3B6A91}"/>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graphicEl>
                                              <a:dgm id="{1D379A43-D4EA-47E6-8816-AD854E3B6A91}"/>
                                            </p:graphic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
                                            <p:graphicEl>
                                              <a:dgm id="{90644ED1-3678-4B66-8C95-856FB5028CF7}"/>
                                            </p:graphicEl>
                                          </p:spTgt>
                                        </p:tgtEl>
                                        <p:attrNameLst>
                                          <p:attrName>style.visibility</p:attrName>
                                        </p:attrNameLst>
                                      </p:cBhvr>
                                      <p:to>
                                        <p:strVal val="visible"/>
                                      </p:to>
                                    </p:set>
                                    <p:anim calcmode="lin" valueType="num">
                                      <p:cBhvr additive="base">
                                        <p:cTn id="33" dur="500" fill="hold"/>
                                        <p:tgtEl>
                                          <p:spTgt spid="5">
                                            <p:graphicEl>
                                              <a:dgm id="{90644ED1-3678-4B66-8C95-856FB5028CF7}"/>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graphicEl>
                                              <a:dgm id="{90644ED1-3678-4B66-8C95-856FB5028CF7}"/>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
                                            <p:graphicEl>
                                              <a:dgm id="{5E3D98C9-A50A-426D-87A8-402D1D86602E}"/>
                                            </p:graphicEl>
                                          </p:spTgt>
                                        </p:tgtEl>
                                        <p:attrNameLst>
                                          <p:attrName>style.visibility</p:attrName>
                                        </p:attrNameLst>
                                      </p:cBhvr>
                                      <p:to>
                                        <p:strVal val="visible"/>
                                      </p:to>
                                    </p:set>
                                    <p:anim calcmode="lin" valueType="num">
                                      <p:cBhvr additive="base">
                                        <p:cTn id="37" dur="500" fill="hold"/>
                                        <p:tgtEl>
                                          <p:spTgt spid="5">
                                            <p:graphicEl>
                                              <a:dgm id="{5E3D98C9-A50A-426D-87A8-402D1D86602E}"/>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5E3D98C9-A50A-426D-87A8-402D1D86602E}"/>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
                                            <p:graphicEl>
                                              <a:dgm id="{F87791F8-EB38-4B2C-87E3-4F5B028B8739}"/>
                                            </p:graphicEl>
                                          </p:spTgt>
                                        </p:tgtEl>
                                        <p:attrNameLst>
                                          <p:attrName>style.visibility</p:attrName>
                                        </p:attrNameLst>
                                      </p:cBhvr>
                                      <p:to>
                                        <p:strVal val="visible"/>
                                      </p:to>
                                    </p:set>
                                    <p:anim calcmode="lin" valueType="num">
                                      <p:cBhvr additive="base">
                                        <p:cTn id="41" dur="500" fill="hold"/>
                                        <p:tgtEl>
                                          <p:spTgt spid="5">
                                            <p:graphicEl>
                                              <a:dgm id="{F87791F8-EB38-4B2C-87E3-4F5B028B8739}"/>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graphicEl>
                                              <a:dgm id="{F87791F8-EB38-4B2C-87E3-4F5B028B8739}"/>
                                            </p:graphic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
                                            <p:graphicEl>
                                              <a:dgm id="{E707A20C-8E07-4440-92A4-AE11A4BF83B3}"/>
                                            </p:graphicEl>
                                          </p:spTgt>
                                        </p:tgtEl>
                                        <p:attrNameLst>
                                          <p:attrName>style.visibility</p:attrName>
                                        </p:attrNameLst>
                                      </p:cBhvr>
                                      <p:to>
                                        <p:strVal val="visible"/>
                                      </p:to>
                                    </p:set>
                                    <p:anim calcmode="lin" valueType="num">
                                      <p:cBhvr additive="base">
                                        <p:cTn id="45" dur="500" fill="hold"/>
                                        <p:tgtEl>
                                          <p:spTgt spid="5">
                                            <p:graphicEl>
                                              <a:dgm id="{E707A20C-8E07-4440-92A4-AE11A4BF83B3}"/>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graphicEl>
                                              <a:dgm id="{E707A20C-8E07-4440-92A4-AE11A4BF83B3}"/>
                                            </p:graphic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
                                            <p:graphicEl>
                                              <a:dgm id="{F914CCE3-B31C-4DE6-B5CC-6016D33AF56C}"/>
                                            </p:graphicEl>
                                          </p:spTgt>
                                        </p:tgtEl>
                                        <p:attrNameLst>
                                          <p:attrName>style.visibility</p:attrName>
                                        </p:attrNameLst>
                                      </p:cBhvr>
                                      <p:to>
                                        <p:strVal val="visible"/>
                                      </p:to>
                                    </p:set>
                                    <p:anim calcmode="lin" valueType="num">
                                      <p:cBhvr additive="base">
                                        <p:cTn id="49" dur="500" fill="hold"/>
                                        <p:tgtEl>
                                          <p:spTgt spid="5">
                                            <p:graphicEl>
                                              <a:dgm id="{F914CCE3-B31C-4DE6-B5CC-6016D33AF56C}"/>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graphicEl>
                                              <a:dgm id="{F914CCE3-B31C-4DE6-B5CC-6016D33AF56C}"/>
                                            </p:graphic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
                                            <p:graphicEl>
                                              <a:dgm id="{D5B51A32-4E71-4DE5-B06A-8C1F1E4A324F}"/>
                                            </p:graphicEl>
                                          </p:spTgt>
                                        </p:tgtEl>
                                        <p:attrNameLst>
                                          <p:attrName>style.visibility</p:attrName>
                                        </p:attrNameLst>
                                      </p:cBhvr>
                                      <p:to>
                                        <p:strVal val="visible"/>
                                      </p:to>
                                    </p:set>
                                    <p:anim calcmode="lin" valueType="num">
                                      <p:cBhvr additive="base">
                                        <p:cTn id="53" dur="500" fill="hold"/>
                                        <p:tgtEl>
                                          <p:spTgt spid="5">
                                            <p:graphicEl>
                                              <a:dgm id="{D5B51A32-4E71-4DE5-B06A-8C1F1E4A324F}"/>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graphicEl>
                                              <a:dgm id="{D5B51A32-4E71-4DE5-B06A-8C1F1E4A324F}"/>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
                                            <p:graphicEl>
                                              <a:dgm id="{48DD42CC-E18F-4BE1-87C0-795B5FBC2A56}"/>
                                            </p:graphicEl>
                                          </p:spTgt>
                                        </p:tgtEl>
                                        <p:attrNameLst>
                                          <p:attrName>style.visibility</p:attrName>
                                        </p:attrNameLst>
                                      </p:cBhvr>
                                      <p:to>
                                        <p:strVal val="visible"/>
                                      </p:to>
                                    </p:set>
                                    <p:anim calcmode="lin" valueType="num">
                                      <p:cBhvr additive="base">
                                        <p:cTn id="57" dur="500" fill="hold"/>
                                        <p:tgtEl>
                                          <p:spTgt spid="5">
                                            <p:graphicEl>
                                              <a:dgm id="{48DD42CC-E18F-4BE1-87C0-795B5FBC2A56}"/>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graphicEl>
                                              <a:dgm id="{48DD42CC-E18F-4BE1-87C0-795B5FBC2A56}"/>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
                                            <p:graphicEl>
                                              <a:dgm id="{B15A53B4-1952-41A3-9A64-69A64E8463C8}"/>
                                            </p:graphicEl>
                                          </p:spTgt>
                                        </p:tgtEl>
                                        <p:attrNameLst>
                                          <p:attrName>style.visibility</p:attrName>
                                        </p:attrNameLst>
                                      </p:cBhvr>
                                      <p:to>
                                        <p:strVal val="visible"/>
                                      </p:to>
                                    </p:set>
                                    <p:anim calcmode="lin" valueType="num">
                                      <p:cBhvr additive="base">
                                        <p:cTn id="63" dur="500" fill="hold"/>
                                        <p:tgtEl>
                                          <p:spTgt spid="5">
                                            <p:graphicEl>
                                              <a:dgm id="{B15A53B4-1952-41A3-9A64-69A64E8463C8}"/>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graphicEl>
                                              <a:dgm id="{B15A53B4-1952-41A3-9A64-69A64E8463C8}"/>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
                                            <p:graphicEl>
                                              <a:dgm id="{494D58BA-A401-4BC5-B8D9-0397DD8365C1}"/>
                                            </p:graphicEl>
                                          </p:spTgt>
                                        </p:tgtEl>
                                        <p:attrNameLst>
                                          <p:attrName>style.visibility</p:attrName>
                                        </p:attrNameLst>
                                      </p:cBhvr>
                                      <p:to>
                                        <p:strVal val="visible"/>
                                      </p:to>
                                    </p:set>
                                    <p:anim calcmode="lin" valueType="num">
                                      <p:cBhvr additive="base">
                                        <p:cTn id="67" dur="500" fill="hold"/>
                                        <p:tgtEl>
                                          <p:spTgt spid="5">
                                            <p:graphicEl>
                                              <a:dgm id="{494D58BA-A401-4BC5-B8D9-0397DD8365C1}"/>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graphicEl>
                                              <a:dgm id="{494D58BA-A401-4BC5-B8D9-0397DD8365C1}"/>
                                            </p:graphic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5">
                                            <p:graphicEl>
                                              <a:dgm id="{104C1E77-500E-4564-8E5F-B01A118F094F}"/>
                                            </p:graphicEl>
                                          </p:spTgt>
                                        </p:tgtEl>
                                        <p:attrNameLst>
                                          <p:attrName>style.visibility</p:attrName>
                                        </p:attrNameLst>
                                      </p:cBhvr>
                                      <p:to>
                                        <p:strVal val="visible"/>
                                      </p:to>
                                    </p:set>
                                    <p:anim calcmode="lin" valueType="num">
                                      <p:cBhvr additive="base">
                                        <p:cTn id="71" dur="500" fill="hold"/>
                                        <p:tgtEl>
                                          <p:spTgt spid="5">
                                            <p:graphicEl>
                                              <a:dgm id="{104C1E77-500E-4564-8E5F-B01A118F094F}"/>
                                            </p:graphicEl>
                                          </p:spTgt>
                                        </p:tgtEl>
                                        <p:attrNameLst>
                                          <p:attrName>ppt_x</p:attrName>
                                        </p:attrNameLst>
                                      </p:cBhvr>
                                      <p:tavLst>
                                        <p:tav tm="0">
                                          <p:val>
                                            <p:strVal val="#ppt_x"/>
                                          </p:val>
                                        </p:tav>
                                        <p:tav tm="100000">
                                          <p:val>
                                            <p:strVal val="#ppt_x"/>
                                          </p:val>
                                        </p:tav>
                                      </p:tavLst>
                                    </p:anim>
                                    <p:anim calcmode="lin" valueType="num">
                                      <p:cBhvr additive="base">
                                        <p:cTn id="72" dur="500" fill="hold"/>
                                        <p:tgtEl>
                                          <p:spTgt spid="5">
                                            <p:graphicEl>
                                              <a:dgm id="{104C1E77-500E-4564-8E5F-B01A118F094F}"/>
                                            </p:graphicEl>
                                          </p:spTgt>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5">
                                            <p:graphicEl>
                                              <a:dgm id="{E7443D0C-F9CD-4A21-A701-6FC601EA5120}"/>
                                            </p:graphicEl>
                                          </p:spTgt>
                                        </p:tgtEl>
                                        <p:attrNameLst>
                                          <p:attrName>style.visibility</p:attrName>
                                        </p:attrNameLst>
                                      </p:cBhvr>
                                      <p:to>
                                        <p:strVal val="visible"/>
                                      </p:to>
                                    </p:set>
                                    <p:anim calcmode="lin" valueType="num">
                                      <p:cBhvr additive="base">
                                        <p:cTn id="75" dur="500" fill="hold"/>
                                        <p:tgtEl>
                                          <p:spTgt spid="5">
                                            <p:graphicEl>
                                              <a:dgm id="{E7443D0C-F9CD-4A21-A701-6FC601EA5120}"/>
                                            </p:graphicEl>
                                          </p:spTgt>
                                        </p:tgtEl>
                                        <p:attrNameLst>
                                          <p:attrName>ppt_x</p:attrName>
                                        </p:attrNameLst>
                                      </p:cBhvr>
                                      <p:tavLst>
                                        <p:tav tm="0">
                                          <p:val>
                                            <p:strVal val="#ppt_x"/>
                                          </p:val>
                                        </p:tav>
                                        <p:tav tm="100000">
                                          <p:val>
                                            <p:strVal val="#ppt_x"/>
                                          </p:val>
                                        </p:tav>
                                      </p:tavLst>
                                    </p:anim>
                                    <p:anim calcmode="lin" valueType="num">
                                      <p:cBhvr additive="base">
                                        <p:cTn id="76" dur="500" fill="hold"/>
                                        <p:tgtEl>
                                          <p:spTgt spid="5">
                                            <p:graphicEl>
                                              <a:dgm id="{E7443D0C-F9CD-4A21-A701-6FC601EA5120}"/>
                                            </p:graphicEl>
                                          </p:spTgt>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5">
                                            <p:graphicEl>
                                              <a:dgm id="{58C81836-CE28-476D-A2E3-E25E293E59DC}"/>
                                            </p:graphicEl>
                                          </p:spTgt>
                                        </p:tgtEl>
                                        <p:attrNameLst>
                                          <p:attrName>style.visibility</p:attrName>
                                        </p:attrNameLst>
                                      </p:cBhvr>
                                      <p:to>
                                        <p:strVal val="visible"/>
                                      </p:to>
                                    </p:set>
                                    <p:anim calcmode="lin" valueType="num">
                                      <p:cBhvr additive="base">
                                        <p:cTn id="79" dur="500" fill="hold"/>
                                        <p:tgtEl>
                                          <p:spTgt spid="5">
                                            <p:graphicEl>
                                              <a:dgm id="{58C81836-CE28-476D-A2E3-E25E293E59DC}"/>
                                            </p:graphic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graphicEl>
                                              <a:dgm id="{58C81836-CE28-476D-A2E3-E25E293E59D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51888965"/>
              </p:ext>
            </p:extLst>
          </p:nvPr>
        </p:nvGraphicFramePr>
        <p:xfrm>
          <a:off x="135467" y="541868"/>
          <a:ext cx="8850489" cy="5814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0B4461CB-4CA9-2A43-A3FA-624E1DA485A6}" type="slidenum">
              <a:rPr lang="en-US" smtClean="0"/>
              <a:pPr>
                <a:defRPr/>
              </a:pPr>
              <a:t>6</a:t>
            </a:fld>
            <a:endParaRPr lang="en-US"/>
          </a:p>
        </p:txBody>
      </p:sp>
    </p:spTree>
    <p:extLst>
      <p:ext uri="{BB962C8B-B14F-4D97-AF65-F5344CB8AC3E}">
        <p14:creationId xmlns:p14="http://schemas.microsoft.com/office/powerpoint/2010/main" val="565487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1000"/>
            <a:lum/>
          </a:blip>
          <a:srcRect/>
          <a:stretch>
            <a:fillRect l="-9000" r="-9000"/>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a:xfrm>
            <a:off x="685800" y="4830554"/>
            <a:ext cx="6011392" cy="1261241"/>
          </a:xfrm>
        </p:spPr>
        <p:txBody>
          <a:bodyPr>
            <a:noAutofit/>
          </a:bodyPr>
          <a:lstStyle/>
          <a:p>
            <a:r>
              <a:rPr lang="en-US" sz="3600" b="1" dirty="0" smtClean="0"/>
              <a:t>Identity contingency cues in recruiting and selection</a:t>
            </a:r>
            <a:endParaRPr lang="en-US" sz="3600" b="1" dirty="0"/>
          </a:p>
        </p:txBody>
      </p:sp>
      <p:sp>
        <p:nvSpPr>
          <p:cNvPr id="4" name="Slide Number Placeholder 3"/>
          <p:cNvSpPr>
            <a:spLocks noGrp="1"/>
          </p:cNvSpPr>
          <p:nvPr>
            <p:ph type="sldNum" sz="quarter" idx="12"/>
          </p:nvPr>
        </p:nvSpPr>
        <p:spPr/>
        <p:txBody>
          <a:bodyPr/>
          <a:lstStyle/>
          <a:p>
            <a:pPr>
              <a:defRPr/>
            </a:pPr>
            <a:fld id="{0B4461CB-4CA9-2A43-A3FA-624E1DA485A6}" type="slidenum">
              <a:rPr lang="en-US" smtClean="0"/>
              <a:pPr>
                <a:defRPr/>
              </a:pPr>
              <a:t>7</a:t>
            </a:fld>
            <a:endParaRPr lang="en-US"/>
          </a:p>
        </p:txBody>
      </p:sp>
    </p:spTree>
    <p:extLst>
      <p:ext uri="{BB962C8B-B14F-4D97-AF65-F5344CB8AC3E}">
        <p14:creationId xmlns:p14="http://schemas.microsoft.com/office/powerpoint/2010/main" val="2631818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Representation</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0931" y="1951449"/>
            <a:ext cx="4517937" cy="3011958"/>
          </a:xfrm>
        </p:spPr>
      </p:pic>
      <p:sp>
        <p:nvSpPr>
          <p:cNvPr id="4" name="Slide Number Placeholder 3"/>
          <p:cNvSpPr>
            <a:spLocks noGrp="1"/>
          </p:cNvSpPr>
          <p:nvPr>
            <p:ph type="sldNum" sz="quarter" idx="12"/>
          </p:nvPr>
        </p:nvSpPr>
        <p:spPr/>
        <p:txBody>
          <a:bodyPr/>
          <a:lstStyle/>
          <a:p>
            <a:pPr>
              <a:defRPr/>
            </a:pPr>
            <a:fld id="{0B4461CB-4CA9-2A43-A3FA-624E1DA485A6}" type="slidenum">
              <a:rPr lang="en-US" smtClean="0"/>
              <a:pPr>
                <a:defRPr/>
              </a:pPr>
              <a:t>8</a:t>
            </a:fld>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5503" y="3706812"/>
            <a:ext cx="4619625" cy="269557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7310" y="1092199"/>
            <a:ext cx="2619375" cy="1743075"/>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467" y="5186017"/>
            <a:ext cx="1591028" cy="1054921"/>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63273" y="5077351"/>
            <a:ext cx="1270148" cy="1278999"/>
          </a:xfrm>
          <a:prstGeom prst="rect">
            <a:avLst/>
          </a:prstGeom>
        </p:spPr>
      </p:pic>
    </p:spTree>
    <p:extLst>
      <p:ext uri="{BB962C8B-B14F-4D97-AF65-F5344CB8AC3E}">
        <p14:creationId xmlns:p14="http://schemas.microsoft.com/office/powerpoint/2010/main" val="89442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Ambient Identity Cues</a:t>
            </a:r>
            <a:endParaRPr lang="en-US" dirty="0"/>
          </a:p>
        </p:txBody>
      </p:sp>
      <p:sp>
        <p:nvSpPr>
          <p:cNvPr id="4" name="Slide Number Placeholder 3"/>
          <p:cNvSpPr>
            <a:spLocks noGrp="1"/>
          </p:cNvSpPr>
          <p:nvPr>
            <p:ph type="sldNum" sz="quarter" idx="12"/>
          </p:nvPr>
        </p:nvSpPr>
        <p:spPr/>
        <p:txBody>
          <a:bodyPr/>
          <a:lstStyle/>
          <a:p>
            <a:pPr>
              <a:defRPr/>
            </a:pPr>
            <a:fld id="{0B4461CB-4CA9-2A43-A3FA-624E1DA485A6}" type="slidenum">
              <a:rPr lang="en-US" smtClean="0"/>
              <a:pPr>
                <a:defRPr/>
              </a:pPr>
              <a:t>9</a:t>
            </a:fld>
            <a:endParaRPr lang="en-US"/>
          </a:p>
        </p:txBody>
      </p:sp>
      <p:pic>
        <p:nvPicPr>
          <p:cNvPr id="5" name="Content Placeholder 4"/>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0" y="1587500"/>
            <a:ext cx="4040188" cy="235108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9802" y="4000891"/>
            <a:ext cx="1866698" cy="261337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1891" y="2390051"/>
            <a:ext cx="5214003" cy="3469861"/>
          </a:xfrm>
          <a:prstGeom prst="rect">
            <a:avLst/>
          </a:prstGeom>
        </p:spPr>
      </p:pic>
    </p:spTree>
    <p:extLst>
      <p:ext uri="{BB962C8B-B14F-4D97-AF65-F5344CB8AC3E}">
        <p14:creationId xmlns:p14="http://schemas.microsoft.com/office/powerpoint/2010/main" val="164363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MSU 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Power-Point-Wordm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1730</TotalTime>
  <Words>2573</Words>
  <Application>Microsoft Office PowerPoint</Application>
  <PresentationFormat>On-screen Show (4:3)</PresentationFormat>
  <Paragraphs>301</Paragraphs>
  <Slides>31</Slides>
  <Notes>23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ＭＳ Ｐゴシック</vt:lpstr>
      <vt:lpstr>Arial</vt:lpstr>
      <vt:lpstr>Calibri</vt:lpstr>
      <vt:lpstr>Gotham Book</vt:lpstr>
      <vt:lpstr>Gotham-Bold</vt:lpstr>
      <vt:lpstr>Wingdings</vt:lpstr>
      <vt:lpstr>MSU Template 1</vt:lpstr>
      <vt:lpstr>2_Power-Point-Wordmark</vt:lpstr>
      <vt:lpstr>Cues in hiring processes:  What are you signaling to underrepresented groups?</vt:lpstr>
      <vt:lpstr>Outline</vt:lpstr>
      <vt:lpstr>Social identity</vt:lpstr>
      <vt:lpstr>What constitutes a stigmatized identity?</vt:lpstr>
      <vt:lpstr>PowerPoint Presentation</vt:lpstr>
      <vt:lpstr>PowerPoint Presentation</vt:lpstr>
      <vt:lpstr>PowerPoint Presentation</vt:lpstr>
      <vt:lpstr>Representation</vt:lpstr>
      <vt:lpstr>Ambient Identity Cues</vt:lpstr>
      <vt:lpstr>Representation/ambient cues in assessment</vt:lpstr>
      <vt:lpstr>Subtleties </vt:lpstr>
      <vt:lpstr>Interpersonal interactions</vt:lpstr>
      <vt:lpstr>Interpersonal interaction in assessment content</vt:lpstr>
      <vt:lpstr>Diversity Structures</vt:lpstr>
      <vt:lpstr>Advertisement language</vt:lpstr>
      <vt:lpstr>Assessment instructions</vt:lpstr>
      <vt:lpstr>Response Format Choices</vt:lpstr>
      <vt:lpstr>Things to worry (wonder) about:  mixed messages      cue transfer      ironic effects</vt:lpstr>
      <vt:lpstr>Mixed messages</vt:lpstr>
      <vt:lpstr>Cue Transfer</vt:lpstr>
      <vt:lpstr>PowerPoint Presentation</vt:lpstr>
      <vt:lpstr>Ironic effects of diversity structures</vt:lpstr>
      <vt:lpstr>Back to stereotype threat effects…</vt:lpstr>
      <vt:lpstr>Stereotype threat </vt:lpstr>
      <vt:lpstr>Ryan &amp; Sackett:  Theoretical boundary conditions of ST </vt:lpstr>
      <vt:lpstr>Interventions for ST and applicability to employment testing</vt:lpstr>
      <vt:lpstr>Intervening</vt:lpstr>
      <vt:lpstr>Intervening</vt:lpstr>
      <vt:lpstr>PowerPoint Presentation</vt:lpstr>
      <vt:lpstr>PowerPoint Presentation</vt:lpstr>
      <vt:lpstr>Thank you!</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Marie Ryan</dc:creator>
  <cp:lastModifiedBy>Ben Porr</cp:lastModifiedBy>
  <cp:revision>106</cp:revision>
  <cp:lastPrinted>2017-06-22T17:58:23Z</cp:lastPrinted>
  <dcterms:created xsi:type="dcterms:W3CDTF">2017-05-20T13:42:08Z</dcterms:created>
  <dcterms:modified xsi:type="dcterms:W3CDTF">2017-09-19T18:43:07Z</dcterms:modified>
</cp:coreProperties>
</file>