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9" r:id="rId2"/>
    <p:sldId id="281" r:id="rId3"/>
    <p:sldId id="280" r:id="rId4"/>
    <p:sldId id="287" r:id="rId5"/>
    <p:sldId id="290" r:id="rId6"/>
    <p:sldId id="259" r:id="rId7"/>
    <p:sldId id="282" r:id="rId8"/>
    <p:sldId id="283" r:id="rId9"/>
    <p:sldId id="284" r:id="rId10"/>
    <p:sldId id="286" r:id="rId11"/>
    <p:sldId id="285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656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Job Knowledge &amp; Skills 3%</c:v>
                </c:pt>
                <c:pt idx="1">
                  <c:v>Interpersonal Skills 13%</c:v>
                </c:pt>
                <c:pt idx="2">
                  <c:v>Teamwork Skills 4%</c:v>
                </c:pt>
                <c:pt idx="3">
                  <c:v>Leadership Skills 37%</c:v>
                </c:pt>
                <c:pt idx="4">
                  <c:v>Personality 10%</c:v>
                </c:pt>
                <c:pt idx="5">
                  <c:v>Heterogeneous Composites 33%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0.03</c:v>
                </c:pt>
                <c:pt idx="1">
                  <c:v>0.13</c:v>
                </c:pt>
                <c:pt idx="2">
                  <c:v>0.04</c:v>
                </c:pt>
                <c:pt idx="3">
                  <c:v>0.37</c:v>
                </c:pt>
                <c:pt idx="4">
                  <c:v>0.1</c:v>
                </c:pt>
                <c:pt idx="5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8A-461E-9733-460B1E516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115334587601321"/>
          <c:y val="9.6793472417595644E-2"/>
          <c:w val="0.3895874851926695"/>
          <c:h val="0.80641284141482827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5D3E3-F881-4BA8-A49F-CB500E56B25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0AB96-12B8-4F63-81DD-8AB8E6A0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7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0AB96-12B8-4F63-81DD-8AB8E6A0B8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3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63530" indent="-293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74661" indent="-234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44526" indent="-234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14390" indent="-234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84254" indent="-234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54119" indent="-234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523983" indent="-234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93848" indent="-234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CAEC5E2-ECE3-42AF-999B-BD4EA07AEFED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2031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2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90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410" indent="-18141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41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27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5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81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76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2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4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06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4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 defTabSz="931723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0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71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70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1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 defTabSz="949478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58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29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59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0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63530" indent="-293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74661" indent="-234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44526" indent="-234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14390" indent="-234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84254" indent="-234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54119" indent="-234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523983" indent="-234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93848" indent="-234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2E8FCB2-55CC-482C-9707-F7268D060095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99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63530" indent="-293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74661" indent="-234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44526" indent="-234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14390" indent="-2349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84254" indent="-234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54119" indent="-234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523983" indent="-234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93848" indent="-2349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E8B738-91F5-419A-82E7-74BC3565B0ED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7206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A131-349E-470A-B87A-AB74487947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9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8EAED-D511-4E5A-8954-93D0D25A66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681" indent="-174681">
              <a:buFont typeface="Arial" panose="020B0604020202020204" pitchFamily="34" charset="0"/>
              <a:buChar char="•"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6952" indent="-2911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4542" indent="-232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0358" indent="-232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6175" indent="-232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61991" indent="-23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27808" indent="-23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93624" indent="-23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59442" indent="-23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97D7546-59A6-484A-BA1F-C9D68347FD56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63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879AC-5E95-49AC-A5AF-9DE3401294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9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6952" indent="-2911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4542" indent="-232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0358" indent="-232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6175" indent="-232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61991" indent="-23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27808" indent="-23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93624" indent="-23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59442" indent="-23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2A5E594-FDD5-4C22-9C8F-6E25B431C993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849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0AB96-12B8-4F63-81DD-8AB8E6A0B8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B72-E6DF-49E3-B117-CAAAFF15057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904-C280-45AE-BE7E-E2E8A5D0D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B72-E6DF-49E3-B117-CAAAFF15057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904-C280-45AE-BE7E-E2E8A5D0D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3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B72-E6DF-49E3-B117-CAAAFF15057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904-C280-45AE-BE7E-E2E8A5D0D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B72-E6DF-49E3-B117-CAAAFF15057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904-C280-45AE-BE7E-E2E8A5D0D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5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B72-E6DF-49E3-B117-CAAAFF15057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904-C280-45AE-BE7E-E2E8A5D0D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B72-E6DF-49E3-B117-CAAAFF15057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904-C280-45AE-BE7E-E2E8A5D0D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9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B72-E6DF-49E3-B117-CAAAFF15057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904-C280-45AE-BE7E-E2E8A5D0D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6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B72-E6DF-49E3-B117-CAAAFF15057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904-C280-45AE-BE7E-E2E8A5D0D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6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B72-E6DF-49E3-B117-CAAAFF15057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904-C280-45AE-BE7E-E2E8A5D0D2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12192000" cy="6207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0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B72-E6DF-49E3-B117-CAAAFF15057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904-C280-45AE-BE7E-E2E8A5D0D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0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B72-E6DF-49E3-B117-CAAAFF15057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904-C280-45AE-BE7E-E2E8A5D0D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6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EEB72-E6DF-49E3-B117-CAAAFF15057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89904-C280-45AE-BE7E-E2E8A5D0D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39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0.wdp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000934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3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the Assessments:  The Advantages and Disadvantages of Nine Common Psychometric Tools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Image result for assess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36" y="69014"/>
            <a:ext cx="7710645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7935" y="5255147"/>
            <a:ext cx="86712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Kelsey Stephens, M.S.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32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Talent Measurement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2156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lection models3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41" y="332247"/>
            <a:ext cx="9527540" cy="571373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858361" y="1397000"/>
            <a:ext cx="3175000" cy="2187222"/>
          </a:xfrm>
          <a:prstGeom prst="donut">
            <a:avLst>
              <a:gd name="adj" fmla="val 5309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12369638">
            <a:off x="4313538" y="3325340"/>
            <a:ext cx="3381477" cy="322776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3057"/>
                </a:solidFill>
                <a:ea typeface="ＭＳ Ｐゴシック" pitchFamily="34" charset="-128"/>
              </a:rPr>
              <a:t>The 9 </a:t>
            </a:r>
            <a:r>
              <a:rPr lang="en-US" altLang="en-US" dirty="0" smtClean="0">
                <a:solidFill>
                  <a:srgbClr val="003057"/>
                </a:solidFill>
                <a:ea typeface="ＭＳ Ｐゴシック" pitchFamily="34" charset="-128"/>
              </a:rPr>
              <a:t>Assessment Types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77" y="1066801"/>
            <a:ext cx="5808646" cy="4571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5290" y="1219200"/>
            <a:ext cx="1878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003057"/>
                </a:solidFill>
              </a:rPr>
              <a:t>Cognitive 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5318" y="2344315"/>
            <a:ext cx="1610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3057"/>
                </a:solidFill>
              </a:rPr>
              <a:t>Skills and Knowledge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8768" y="3780207"/>
            <a:ext cx="1489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3057"/>
                </a:solidFill>
              </a:rPr>
              <a:t>Personality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8299" y="4804532"/>
            <a:ext cx="106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003057"/>
                </a:solidFill>
              </a:rPr>
              <a:t>Integrity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4575" y="5617580"/>
            <a:ext cx="862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057"/>
                </a:solidFill>
              </a:rPr>
              <a:t>Values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984" y="4781490"/>
            <a:ext cx="980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057"/>
                </a:solidFill>
              </a:rPr>
              <a:t>Biodata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2081" y="3685560"/>
            <a:ext cx="1401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057"/>
                </a:solidFill>
              </a:rPr>
              <a:t>360-Degree</a:t>
            </a:r>
            <a:br>
              <a:rPr lang="en-US" sz="2000" dirty="0">
                <a:solidFill>
                  <a:srgbClr val="003057"/>
                </a:solidFill>
              </a:rPr>
            </a:br>
            <a:r>
              <a:rPr lang="en-US" sz="2000" dirty="0">
                <a:solidFill>
                  <a:srgbClr val="003057"/>
                </a:solidFill>
              </a:rPr>
              <a:t>Feedback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00324" y="2361768"/>
            <a:ext cx="173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057"/>
                </a:solidFill>
              </a:rPr>
              <a:t>Structured Interviews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63677" y="1023060"/>
            <a:ext cx="1893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057"/>
                </a:solidFill>
              </a:rPr>
              <a:t>Situational Judgment Items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77" y="2524278"/>
            <a:ext cx="382869" cy="3828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74" y="1225855"/>
            <a:ext cx="382869" cy="3828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24" y="3797449"/>
            <a:ext cx="382869" cy="3828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15" y="4747492"/>
            <a:ext cx="382869" cy="3828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94" y="5086928"/>
            <a:ext cx="382869" cy="3828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10" y="4773743"/>
            <a:ext cx="382869" cy="3828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44" y="3800163"/>
            <a:ext cx="382869" cy="3828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44" y="2530384"/>
            <a:ext cx="382869" cy="3828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95" y="1265218"/>
            <a:ext cx="382869" cy="3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5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057"/>
                </a:solidFill>
              </a:rPr>
              <a:t>Cognitive Ability</a:t>
            </a:r>
            <a:endParaRPr lang="en-US" b="1" dirty="0">
              <a:solidFill>
                <a:srgbClr val="0030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945886"/>
              </p:ext>
            </p:extLst>
          </p:nvPr>
        </p:nvGraphicFramePr>
        <p:xfrm>
          <a:off x="871866" y="1600203"/>
          <a:ext cx="10313584" cy="316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8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8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8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Assess abilities involved in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thinking critically </a:t>
                      </a:r>
                      <a:r>
                        <a:rPr lang="en-US" sz="2000" b="0" i="0" u="none" strike="noStrike" kern="1200" dirty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(e.g., reasoning, perception, memory, verbal and mathematical ability, and problem solving)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Which of the following words is an antonym to the word </a:t>
                      </a:r>
                      <a:r>
                        <a:rPr lang="en-US" sz="2000" b="0" i="1" u="none" strike="noStrike" kern="120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theory</a:t>
                      </a:r>
                      <a:r>
                        <a:rPr lang="en-US" sz="2000" b="0" i="0" u="none" strike="noStrike" kern="120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? </a:t>
                      </a:r>
                      <a:br>
                        <a:rPr lang="en-US" sz="2000" b="0" i="0" u="none" strike="noStrike" kern="120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2000" b="0" i="0" u="none" strike="noStrike" kern="120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A. calculation</a:t>
                      </a:r>
                    </a:p>
                    <a:p>
                      <a:pPr algn="ctr"/>
                      <a:r>
                        <a:rPr lang="en-US" sz="2000" b="0" i="0" u="none" strike="noStrike" kern="120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B. guess</a:t>
                      </a:r>
                    </a:p>
                    <a:p>
                      <a:pPr algn="ctr"/>
                      <a:r>
                        <a:rPr lang="en-US" sz="2000" b="0" i="0" u="none" strike="noStrike" kern="120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C. ideology </a:t>
                      </a:r>
                      <a:endParaRPr lang="en-US" sz="2000" b="0" i="0" u="none" strike="noStrike" kern="1200" dirty="0">
                        <a:solidFill>
                          <a:srgbClr val="003057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Easy to use off-the-shelf; </a:t>
                      </a:r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strong </a:t>
                      </a:r>
                      <a:r>
                        <a:rPr lang="en-US" sz="20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predictor of job performance for a wide variety of jobs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Low </a:t>
                      </a:r>
                      <a:r>
                        <a:rPr lang="en-US" sz="20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face </a:t>
                      </a:r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validity and job-relatedness; can </a:t>
                      </a:r>
                      <a:r>
                        <a:rPr lang="en-US" sz="20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often produce racial/ethnic differences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74" name="Picture 2" descr="Image result for cognitive abilit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13111"/>
          <a:stretch/>
        </p:blipFill>
        <p:spPr bwMode="auto">
          <a:xfrm>
            <a:off x="5543553" y="4953003"/>
            <a:ext cx="149046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057"/>
                </a:solidFill>
              </a:rPr>
              <a:t>Use Cases for Cognitive Ability Tests</a:t>
            </a:r>
            <a:endParaRPr lang="en-US" b="1" dirty="0">
              <a:solidFill>
                <a:srgbClr val="003057"/>
              </a:solidFill>
            </a:endParaRPr>
          </a:p>
        </p:txBody>
      </p:sp>
      <p:pic>
        <p:nvPicPr>
          <p:cNvPr id="4102" name="Picture 6" descr="Image result for person solving a probl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46" y="1838267"/>
            <a:ext cx="4911158" cy="37490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1436527" y="1838267"/>
            <a:ext cx="5386917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Deductive Reasoning</a:t>
            </a:r>
          </a:p>
        </p:txBody>
      </p:sp>
      <p:pic>
        <p:nvPicPr>
          <p:cNvPr id="4104" name="Picture 8" descr="Image result for person packing boxes in truc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44" y="1563947"/>
            <a:ext cx="2845532" cy="42976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6846262" y="1715680"/>
            <a:ext cx="2822714" cy="88493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Spatial/Visual Aptitude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9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057"/>
                </a:solidFill>
              </a:rPr>
              <a:t>Skills and Knowledge</a:t>
            </a:r>
            <a:endParaRPr lang="en-US" b="1" dirty="0">
              <a:solidFill>
                <a:srgbClr val="0030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026521"/>
              </p:ext>
            </p:extLst>
          </p:nvPr>
        </p:nvGraphicFramePr>
        <p:xfrm>
          <a:off x="1052624" y="1600203"/>
          <a:ext cx="10069032" cy="257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7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72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72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Evaluate </a:t>
                      </a:r>
                      <a:r>
                        <a:rPr lang="en-US" sz="1800" b="0" i="0" u="none" strike="noStrike" dirty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what a person knows at the time of taking the </a:t>
                      </a:r>
                      <a:r>
                        <a:rPr lang="en-US" sz="18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test</a:t>
                      </a:r>
                      <a:endParaRPr lang="en-US" sz="1800" b="0" i="0" u="none" strike="noStrike" dirty="0">
                        <a:solidFill>
                          <a:srgbClr val="00305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3057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Knowledge areas tested are </a:t>
                      </a:r>
                      <a:r>
                        <a:rPr lang="en-US" sz="18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designed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 to be</a:t>
                      </a:r>
                      <a:r>
                        <a:rPr lang="en-US" sz="18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very representative of </a:t>
                      </a:r>
                      <a:r>
                        <a:rPr lang="en-US" sz="18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the knowledge areas and skills required </a:t>
                      </a:r>
                      <a:r>
                        <a:rPr lang="en-US" sz="1800" b="0" i="0" u="none" strike="noStrike" dirty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to perform the job, which means they should be predictive of high performance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Can inform employers what an applicant currently knows, but not whether the individual can be relied on to master new </a:t>
                      </a:r>
                      <a:r>
                        <a:rPr lang="en-US" sz="18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material;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may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 require frequent updates</a:t>
                      </a:r>
                      <a:endParaRPr lang="en-US" sz="1800" b="0" i="0" u="none" strike="noStrike" dirty="0">
                        <a:solidFill>
                          <a:srgbClr val="00305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3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59300"/>
            <a:ext cx="3017520" cy="152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3" b="89744" l="0" r="97681">
                        <a14:foregroundMark x1="35942" y1="26374" x2="35942" y2="26374"/>
                        <a14:foregroundMark x1="71304" y1="54945" x2="71304" y2="54945"/>
                        <a14:foregroundMark x1="11884" y1="43590" x2="11884" y2="43590"/>
                        <a14:foregroundMark x1="31304" y1="28938" x2="31304" y2="28938"/>
                        <a14:foregroundMark x1="76232" y1="50549" x2="76232" y2="50549"/>
                        <a14:foregroundMark x1="74783" y1="61905" x2="74783" y2="61905"/>
                        <a14:foregroundMark x1="67246" y1="47985" x2="67246" y2="47985"/>
                        <a14:foregroundMark x1="6377" y1="22711" x2="6377" y2="22711"/>
                        <a14:foregroundMark x1="6377" y1="35897" x2="6377" y2="35897"/>
                        <a14:foregroundMark x1="14493" y1="49084" x2="14493" y2="49084"/>
                        <a14:foregroundMark x1="8406" y1="13919" x2="8406" y2="13919"/>
                        <a14:foregroundMark x1="6377" y1="30769" x2="6377" y2="30769"/>
                        <a14:foregroundMark x1="6377" y1="27839" x2="6377" y2="27839"/>
                        <a14:foregroundMark x1="6377" y1="27839" x2="6377" y2="27839"/>
                        <a14:foregroundMark x1="6377" y1="27839" x2="6377" y2="27839"/>
                        <a14:foregroundMark x1="6377" y1="26374" x2="6377" y2="26374"/>
                        <a14:foregroundMark x1="6377" y1="26374" x2="6377" y2="26374"/>
                        <a14:foregroundMark x1="6377" y1="26374" x2="6377" y2="26374"/>
                        <a14:foregroundMark x1="6377" y1="23443" x2="6377" y2="23443"/>
                        <a14:foregroundMark x1="6377" y1="23443" x2="6377" y2="23443"/>
                        <a14:foregroundMark x1="6377" y1="22711" x2="6377" y2="22711"/>
                        <a14:foregroundMark x1="6377" y1="22711" x2="6377" y2="22711"/>
                        <a14:foregroundMark x1="6377" y1="22711" x2="6377" y2="22711"/>
                        <a14:foregroundMark x1="6957" y1="20147" x2="6957" y2="20147"/>
                        <a14:foregroundMark x1="6957" y1="20147" x2="6957" y2="20147"/>
                        <a14:foregroundMark x1="6957" y1="20147" x2="6957" y2="20147"/>
                        <a14:foregroundMark x1="7536" y1="17582" x2="7536" y2="17582"/>
                        <a14:foregroundMark x1="8406" y1="16484" x2="8406" y2="1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5"/>
          <a:stretch/>
        </p:blipFill>
        <p:spPr bwMode="auto">
          <a:xfrm>
            <a:off x="3892422" y="2325530"/>
            <a:ext cx="175884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6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057"/>
                </a:solidFill>
              </a:rPr>
              <a:t>Use Cases for Skills and Knowledge Tests</a:t>
            </a:r>
            <a:endParaRPr lang="en-US" b="1" dirty="0">
              <a:solidFill>
                <a:srgbClr val="003057"/>
              </a:solidFill>
            </a:endParaRPr>
          </a:p>
        </p:txBody>
      </p:sp>
      <p:pic>
        <p:nvPicPr>
          <p:cNvPr id="6148" name="Picture 4" descr="Image result for accountant working with book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56" y="1988430"/>
            <a:ext cx="4945489" cy="32918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96000" y="4634371"/>
            <a:ext cx="5389033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Accounting</a:t>
            </a:r>
          </a:p>
        </p:txBody>
      </p:sp>
      <p:pic>
        <p:nvPicPr>
          <p:cNvPr id="1026" name="Picture 2" descr="Image result for group of nurses tal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1988430"/>
            <a:ext cx="4937760" cy="32918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08096" y="4640508"/>
            <a:ext cx="5386917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Field	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1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057"/>
                </a:solidFill>
              </a:rPr>
              <a:t>Personality</a:t>
            </a:r>
            <a:endParaRPr lang="en-US" b="1" dirty="0">
              <a:solidFill>
                <a:srgbClr val="0030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154878"/>
              </p:ext>
            </p:extLst>
          </p:nvPr>
        </p:nvGraphicFramePr>
        <p:xfrm>
          <a:off x="1029586" y="1417638"/>
          <a:ext cx="10132828" cy="342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2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3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3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33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Definition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Example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Advantages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Disadvantages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Designed </a:t>
                      </a:r>
                      <a:r>
                        <a:rPr lang="en-US" sz="2000" b="0" i="0" u="none" strike="noStrike" dirty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to systematically elicit information about a person’s motivations, preferences, interests, emotional make-up, and style of interacting with people and </a:t>
                      </a:r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situations</a:t>
                      </a:r>
                      <a:endParaRPr lang="en-US" sz="2000" b="0" i="0" u="none" strike="noStrike" dirty="0">
                        <a:solidFill>
                          <a:srgbClr val="00305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“I </a:t>
                      </a:r>
                      <a:r>
                        <a:rPr lang="en-US" sz="2000" b="0" i="0" u="none" strike="noStrike" dirty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find it easy to influence </a:t>
                      </a:r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others”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</a:rPr>
                        <a:t> (Agree to Disagree Likert-rating scale)</a:t>
                      </a:r>
                      <a:endParaRPr lang="en-US" sz="2000" b="0" i="0" u="none" strike="noStrike" dirty="0">
                        <a:solidFill>
                          <a:srgbClr val="00305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Good for when you need applicants who possess strong interpersonal skills or other job-related specific personality traits; more difficult to fake because there's no "wrong" type of personality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Can be time intensive to complete; candidates may engage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 in creating a profile that is socially desirable</a:t>
                      </a:r>
                      <a:endParaRPr lang="en-US" sz="2000" b="0" i="0" u="none" strike="noStrike" dirty="0">
                        <a:solidFill>
                          <a:srgbClr val="003057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26" name="Picture 2" descr="Image result for personalit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540" y1="64610" x2="50540" y2="64610"/>
                        <a14:foregroundMark x1="43705" y1="84416" x2="43705" y2="84416"/>
                        <a14:foregroundMark x1="47662" y1="78896" x2="47662" y2="78896"/>
                        <a14:foregroundMark x1="48381" y1="66558" x2="48381" y2="66558"/>
                        <a14:foregroundMark x1="53417" y1="68831" x2="53417" y2="68831"/>
                        <a14:foregroundMark x1="53777" y1="85714" x2="53777" y2="85714"/>
                        <a14:foregroundMark x1="43885" y1="71753" x2="43885" y2="71753"/>
                        <a14:foregroundMark x1="60432" y1="73701" x2="60432" y2="73701"/>
                        <a14:foregroundMark x1="61691" y1="85390" x2="61691" y2="85390"/>
                        <a14:foregroundMark x1="59892" y1="59740" x2="59892" y2="59740"/>
                        <a14:foregroundMark x1="58453" y1="70130" x2="58453" y2="70130"/>
                        <a14:foregroundMark x1="60252" y1="64935" x2="60252" y2="64935"/>
                        <a14:foregroundMark x1="38129" y1="59416" x2="38129" y2="59416"/>
                        <a14:foregroundMark x1="36511" y1="67857" x2="36511" y2="67857"/>
                        <a14:foregroundMark x1="36871" y1="62662" x2="36871" y2="62662"/>
                        <a14:foregroundMark x1="20863" y1="28571" x2="20863" y2="28571"/>
                        <a14:foregroundMark x1="23201" y1="38961" x2="23201" y2="38961"/>
                        <a14:foregroundMark x1="46223" y1="23052" x2="46223" y2="23052"/>
                        <a14:foregroundMark x1="49820" y1="28247" x2="49820" y2="28247"/>
                        <a14:foregroundMark x1="49640" y1="37338" x2="49640" y2="37338"/>
                        <a14:foregroundMark x1="45863" y1="40584" x2="45863" y2="40584"/>
                        <a14:foregroundMark x1="53417" y1="26299" x2="53417" y2="26299"/>
                        <a14:foregroundMark x1="49640" y1="23052" x2="49640" y2="23052"/>
                        <a14:backgroundMark x1="64209" y1="53247" x2="64209" y2="53247"/>
                        <a14:backgroundMark x1="27878" y1="10390" x2="27878" y2="10390"/>
                        <a14:backgroundMark x1="74101" y1="9416" x2="74101" y2="9416"/>
                        <a14:backgroundMark x1="35252" y1="17532" x2="71403" y2="19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605968"/>
            <a:ext cx="3733800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057"/>
                </a:solidFill>
              </a:rPr>
              <a:t>Use Cases for Personality Assessments</a:t>
            </a:r>
            <a:endParaRPr lang="en-US" b="1" dirty="0">
              <a:solidFill>
                <a:srgbClr val="003057"/>
              </a:solidFill>
            </a:endParaRPr>
          </a:p>
        </p:txBody>
      </p:sp>
      <p:pic>
        <p:nvPicPr>
          <p:cNvPr id="9218" name="Picture 2" descr="Image result for used car sales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4" y="2207125"/>
            <a:ext cx="5106841" cy="33832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4950643"/>
            <a:ext cx="5386917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Roles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Image result for funeral directo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15" y="2207125"/>
            <a:ext cx="5485742" cy="33832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6000" y="4950643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Roles</a:t>
            </a:r>
          </a:p>
        </p:txBody>
      </p:sp>
    </p:spTree>
    <p:extLst>
      <p:ext uri="{BB962C8B-B14F-4D97-AF65-F5344CB8AC3E}">
        <p14:creationId xmlns:p14="http://schemas.microsoft.com/office/powerpoint/2010/main" val="12964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057"/>
                </a:solidFill>
              </a:rPr>
              <a:t>Integrity</a:t>
            </a:r>
            <a:endParaRPr lang="en-US" b="1" dirty="0">
              <a:solidFill>
                <a:srgbClr val="0030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594651"/>
              </p:ext>
            </p:extLst>
          </p:nvPr>
        </p:nvGraphicFramePr>
        <p:xfrm>
          <a:off x="871868" y="1600203"/>
          <a:ext cx="10281684" cy="276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0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0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04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11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8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kern="1200" dirty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 specific type of personality test designed to assess an applicant’s tendency to be honest, trustworthy, and </a:t>
                      </a:r>
                      <a:r>
                        <a:rPr lang="en-US" sz="2200" b="0" i="0" u="none" strike="noStrike" kern="120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dependable</a:t>
                      </a:r>
                      <a:endParaRPr lang="en-US" sz="2200" b="0" i="0" u="none" strike="noStrike" kern="1200" dirty="0">
                        <a:solidFill>
                          <a:srgbClr val="003057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u="none" strike="noStrike" kern="120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How justifiable is the following situation? “Avoiding paying the fare on public transit” </a:t>
                      </a:r>
                      <a:endParaRPr lang="en-US" sz="2200" b="0" i="0" u="none" strike="noStrike" kern="1200" dirty="0">
                        <a:solidFill>
                          <a:srgbClr val="003057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Limit counterproductive</a:t>
                      </a:r>
                      <a:r>
                        <a:rPr lang="en-US" sz="2200" b="0" i="0" u="none" strike="noStrike" baseline="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 workplace behaviors; inform candidates that integrity is an important organizational value</a:t>
                      </a:r>
                      <a:endParaRPr lang="en-US" sz="2200" b="0" i="0" u="none" strike="noStrike" dirty="0">
                        <a:solidFill>
                          <a:srgbClr val="003057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May seem unnecessary and invasive; </a:t>
                      </a:r>
                      <a:r>
                        <a:rPr lang="en-US" sz="22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some </a:t>
                      </a:r>
                      <a:r>
                        <a:rPr lang="en-US" sz="22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items are highly transparent, making it easy to fake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52" name="Picture 4" descr="Image result for integr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95" y="4550400"/>
            <a:ext cx="2763030" cy="15544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057"/>
                </a:solidFill>
              </a:rPr>
              <a:t>Use Cases for Integrity Tests</a:t>
            </a:r>
            <a:endParaRPr lang="en-US" b="1" dirty="0">
              <a:solidFill>
                <a:srgbClr val="003057"/>
              </a:solidFill>
            </a:endParaRPr>
          </a:p>
        </p:txBody>
      </p:sp>
      <p:pic>
        <p:nvPicPr>
          <p:cNvPr id="9" name="Picture 2" descr="Image result for factory worker safe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20" y="1901422"/>
            <a:ext cx="4949847" cy="32918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971107" y="4577603"/>
            <a:ext cx="5429696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Workplace Safety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</a:p>
        </p:txBody>
      </p:sp>
      <p:pic>
        <p:nvPicPr>
          <p:cNvPr id="5126" name="Picture 6" descr="Image result for worker computer informati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3" y="1901422"/>
            <a:ext cx="4937761" cy="32918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6193367" y="4553500"/>
            <a:ext cx="5389033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Honesty and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22756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75" y="317410"/>
            <a:ext cx="7555362" cy="576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result for comic for job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1645155"/>
            <a:ext cx="10826496" cy="3383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057"/>
                </a:solidFill>
              </a:rPr>
              <a:t>Values</a:t>
            </a:r>
            <a:endParaRPr lang="en-US" b="1" dirty="0">
              <a:solidFill>
                <a:srgbClr val="0030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024856"/>
              </p:ext>
            </p:extLst>
          </p:nvPr>
        </p:nvGraphicFramePr>
        <p:xfrm>
          <a:off x="609600" y="1600203"/>
          <a:ext cx="10811068" cy="3397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2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27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27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3057"/>
                          </a:solidFill>
                        </a:rPr>
                        <a:t>Compare applicant personality, interest, value, or organizational culture preference information to the characteristics of the job or organization</a:t>
                      </a:r>
                      <a:endParaRPr lang="en-US" sz="2200" dirty="0">
                        <a:solidFill>
                          <a:srgbClr val="00305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kern="1200" dirty="0" smtClean="0">
                          <a:solidFill>
                            <a:srgbClr val="003057"/>
                          </a:solidFill>
                          <a:latin typeface="+mn-lt"/>
                          <a:ea typeface="+mn-ea"/>
                          <a:cs typeface="+mn-cs"/>
                        </a:rPr>
                        <a:t>“In my spare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rgbClr val="003057"/>
                          </a:solidFill>
                          <a:latin typeface="+mn-lt"/>
                          <a:ea typeface="+mn-ea"/>
                          <a:cs typeface="+mn-cs"/>
                        </a:rPr>
                        <a:t>time I like to go to museums or attend orchestra</a:t>
                      </a:r>
                      <a:r>
                        <a:rPr lang="en-US" sz="2200" kern="1200" baseline="0" dirty="0" smtClean="0">
                          <a:solidFill>
                            <a:srgbClr val="003057"/>
                          </a:solidFill>
                          <a:latin typeface="+mn-lt"/>
                          <a:ea typeface="+mn-ea"/>
                          <a:cs typeface="+mn-cs"/>
                        </a:rPr>
                        <a:t> concerts</a:t>
                      </a:r>
                      <a:r>
                        <a:rPr lang="en-US" sz="2200" kern="1200" dirty="0" smtClean="0">
                          <a:solidFill>
                            <a:srgbClr val="003057"/>
                          </a:solidFill>
                          <a:latin typeface="+mn-lt"/>
                          <a:ea typeface="+mn-ea"/>
                          <a:cs typeface="+mn-cs"/>
                        </a:rPr>
                        <a:t>” (Agree to Disagree Likert-rating scale)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kern="1200" dirty="0">
                          <a:solidFill>
                            <a:srgbClr val="003057"/>
                          </a:solidFill>
                          <a:latin typeface="+mn-lt"/>
                          <a:ea typeface="+mn-ea"/>
                          <a:cs typeface="+mn-cs"/>
                        </a:rPr>
                        <a:t>Good for selecting individuals who will fit well in the organizations (i.e. decreasing voluntary turnover</a:t>
                      </a:r>
                      <a:r>
                        <a:rPr lang="en-US" sz="2200" kern="1200" dirty="0" smtClean="0">
                          <a:solidFill>
                            <a:srgbClr val="003057"/>
                          </a:solidFill>
                          <a:latin typeface="+mn-lt"/>
                          <a:ea typeface="+mn-ea"/>
                          <a:cs typeface="+mn-cs"/>
                        </a:rPr>
                        <a:t>); taps into what someone wants to do rather than what they</a:t>
                      </a:r>
                      <a:r>
                        <a:rPr lang="en-US" sz="2200" kern="1200" baseline="0" dirty="0" smtClean="0">
                          <a:solidFill>
                            <a:srgbClr val="003057"/>
                          </a:solidFill>
                          <a:latin typeface="+mn-lt"/>
                          <a:ea typeface="+mn-ea"/>
                          <a:cs typeface="+mn-cs"/>
                        </a:rPr>
                        <a:t> may do</a:t>
                      </a:r>
                      <a:endParaRPr lang="en-US" sz="2200" kern="1200" dirty="0">
                        <a:solidFill>
                          <a:srgbClr val="0030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kern="1200" dirty="0">
                          <a:solidFill>
                            <a:srgbClr val="003057"/>
                          </a:solidFill>
                          <a:latin typeface="+mn-lt"/>
                          <a:ea typeface="+mn-ea"/>
                          <a:cs typeface="+mn-cs"/>
                        </a:rPr>
                        <a:t>Lower predictive validity than other assessment </a:t>
                      </a:r>
                      <a:r>
                        <a:rPr lang="en-US" sz="2200" kern="1200" dirty="0" smtClean="0">
                          <a:solidFill>
                            <a:srgbClr val="003057"/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  <a:endParaRPr lang="en-US" sz="2200" kern="1200" dirty="0">
                        <a:solidFill>
                          <a:srgbClr val="0030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76" name="Picture 4" descr="Image result for valu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50" y="4998088"/>
            <a:ext cx="1671735" cy="111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057"/>
                </a:solidFill>
              </a:rPr>
              <a:t>Use Cases for Values Assessments</a:t>
            </a:r>
            <a:endParaRPr lang="en-US" b="1" dirty="0">
              <a:solidFill>
                <a:srgbClr val="003057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65940" y="3437800"/>
            <a:ext cx="5386917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Fit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28" y="2212316"/>
            <a:ext cx="4800601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6000" y="4772954"/>
            <a:ext cx="5389033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</a:t>
            </a:r>
          </a:p>
        </p:txBody>
      </p:sp>
      <p:pic>
        <p:nvPicPr>
          <p:cNvPr id="2050" name="Picture 2" descr="Image result for culture fi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80" y="2212316"/>
            <a:ext cx="4824720" cy="3200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903595" y="4772954"/>
            <a:ext cx="5389033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Fit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3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057"/>
                </a:solidFill>
              </a:rPr>
              <a:t>Biodata</a:t>
            </a:r>
            <a:endParaRPr lang="en-US" b="1" dirty="0">
              <a:solidFill>
                <a:srgbClr val="0030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319576"/>
              </p:ext>
            </p:extLst>
          </p:nvPr>
        </p:nvGraphicFramePr>
        <p:xfrm>
          <a:off x="609598" y="1600200"/>
          <a:ext cx="10972804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Inquires about </a:t>
                      </a:r>
                      <a:r>
                        <a:rPr lang="en-US" sz="21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past events and </a:t>
                      </a:r>
                      <a:r>
                        <a:rPr lang="en-US" sz="21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behaviors that reflect</a:t>
                      </a:r>
                      <a:r>
                        <a:rPr lang="en-US" sz="2100" b="0" i="0" u="none" strike="noStrike" baseline="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1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personality </a:t>
                      </a:r>
                      <a:r>
                        <a:rPr lang="en-US" sz="21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attributes, attitudes, experiences, interests, </a:t>
                      </a:r>
                      <a:r>
                        <a:rPr lang="en-US" sz="21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skills, </a:t>
                      </a:r>
                      <a:r>
                        <a:rPr lang="en-US" sz="21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and </a:t>
                      </a:r>
                      <a:r>
                        <a:rPr lang="en-US" sz="21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abilities</a:t>
                      </a:r>
                      <a:endParaRPr lang="en-US" sz="2100" b="0" i="0" u="none" strike="noStrike" dirty="0">
                        <a:solidFill>
                          <a:srgbClr val="003057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900" kern="1200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past, how often have you needed to communicate complex information to people unfamiliar with technical details?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Frequently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Occasionally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Rarely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305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  <a:endParaRPr lang="en-US" sz="1800" dirty="0">
                        <a:solidFill>
                          <a:srgbClr val="00305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Have been shown to be effective predictors of job success </a:t>
                      </a:r>
                      <a:r>
                        <a:rPr lang="en-US" sz="21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in </a:t>
                      </a:r>
                      <a:r>
                        <a:rPr lang="en-US" sz="21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numerous settings and for a wide range of criterion </a:t>
                      </a:r>
                      <a:r>
                        <a:rPr lang="en-US" sz="21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types</a:t>
                      </a:r>
                      <a:endParaRPr lang="en-US" sz="2100" b="0" i="0" u="none" strike="noStrike" dirty="0">
                        <a:solidFill>
                          <a:srgbClr val="003057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Makes the assumption that past behavior is the best predictor of future </a:t>
                      </a:r>
                      <a:r>
                        <a:rPr lang="en-US" sz="21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behavior;</a:t>
                      </a:r>
                      <a:r>
                        <a:rPr lang="en-US" sz="2100" b="0" i="0" u="none" strike="noStrike" baseline="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 c</a:t>
                      </a:r>
                      <a:r>
                        <a:rPr lang="en-US" sz="21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an </a:t>
                      </a:r>
                      <a:r>
                        <a:rPr lang="en-US" sz="21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be transparent and easy to fake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50" name="Picture 2" descr="Image result for multiple choice ques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14704"/>
            <a:ext cx="1365380" cy="92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057"/>
                </a:solidFill>
              </a:rPr>
              <a:t>Use Cases for Biodata</a:t>
            </a:r>
            <a:endParaRPr lang="en-US" b="1" dirty="0">
              <a:solidFill>
                <a:srgbClr val="003057"/>
              </a:solidFill>
            </a:endParaRPr>
          </a:p>
        </p:txBody>
      </p:sp>
      <p:pic>
        <p:nvPicPr>
          <p:cNvPr id="5124" name="Picture 4" descr="Image result for engine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53" y="1904994"/>
            <a:ext cx="5143501" cy="35661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644" y="4767782"/>
            <a:ext cx="5386917" cy="639762"/>
          </a:xfr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Interest in Different Industries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Image result for adverse impa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61" y="1904994"/>
            <a:ext cx="4751558" cy="35661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982823" y="4831392"/>
            <a:ext cx="5389033" cy="639762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Mitigate Adverse Impact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2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057"/>
                </a:solidFill>
              </a:rPr>
              <a:t>360-degree Feedback</a:t>
            </a:r>
            <a:endParaRPr lang="en-US" b="1" dirty="0">
              <a:solidFill>
                <a:srgbClr val="0030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498601"/>
              </p:ext>
            </p:extLst>
          </p:nvPr>
        </p:nvGraphicFramePr>
        <p:xfrm>
          <a:off x="466530" y="1600203"/>
          <a:ext cx="11115872" cy="281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8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8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89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Example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Advantages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Disadvantages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Evaluations gathered about a target participant from two or more rating sources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self, supervisor, peers, direct reports, internal customers, external customers, and vendors or suppliers)</a:t>
                      </a:r>
                      <a:endParaRPr lang="en-US" sz="2000" b="0" i="0" u="none" strike="noStrike" dirty="0">
                        <a:solidFill>
                          <a:srgbClr val="003057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3057"/>
                          </a:solidFill>
                        </a:rPr>
                        <a:t>This person shares information widely and does not withhold</a:t>
                      </a:r>
                      <a:r>
                        <a:rPr lang="en-US" sz="2000" baseline="0" dirty="0" smtClean="0">
                          <a:solidFill>
                            <a:srgbClr val="003057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3057"/>
                          </a:solidFill>
                        </a:rPr>
                        <a:t>information from others </a:t>
                      </a:r>
                      <a:r>
                        <a:rPr lang="en-US" sz="2000" kern="1200" dirty="0" smtClean="0">
                          <a:solidFill>
                            <a:srgbClr val="003057"/>
                          </a:solidFill>
                          <a:latin typeface="+mn-lt"/>
                          <a:ea typeface="+mn-ea"/>
                          <a:cs typeface="+mn-cs"/>
                        </a:rPr>
                        <a:t>(Agree to Disagree Likert-rating scale)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Multiple viewpoints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can increase reliability and validity; gives a fuller picture of performance; calls attention to performance dimensions that would otherwise be neglected</a:t>
                      </a:r>
                      <a:endParaRPr lang="en-US" sz="2000" b="0" i="0" u="none" strike="noStrike" dirty="0">
                        <a:solidFill>
                          <a:srgbClr val="003057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Can be costly (monetary resources as well as employee time); organizations sometimes fail to explain purpose of 360 feedback or to adequately debrief employees on their ratings</a:t>
                      </a:r>
                      <a:endParaRPr lang="en-US" sz="2000" b="0" i="0" u="none" strike="noStrike" dirty="0">
                        <a:solidFill>
                          <a:srgbClr val="003057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146" name="Picture 2" descr="http://www.custominsight.com/images/what-is-360-feedba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95" y="4418968"/>
            <a:ext cx="1762672" cy="17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057"/>
                </a:solidFill>
              </a:rPr>
              <a:t>Use Cases for 360-degree Feedback</a:t>
            </a:r>
            <a:endParaRPr lang="en-US" b="1" dirty="0">
              <a:solidFill>
                <a:srgbClr val="003057"/>
              </a:solidFill>
            </a:endParaRPr>
          </a:p>
        </p:txBody>
      </p:sp>
      <p:pic>
        <p:nvPicPr>
          <p:cNvPr id="7172" name="Picture 4" descr="Image result for promoti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9" y="1889924"/>
            <a:ext cx="5486401" cy="3657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33852" y="4994878"/>
            <a:ext cx="5389033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</a:t>
            </a:r>
            <a:r>
              <a:rPr lang="en-US" dirty="0" smtClean="0">
                <a:solidFill>
                  <a:srgbClr val="003057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Decisions</a:t>
            </a:r>
          </a:p>
        </p:txBody>
      </p:sp>
      <p:pic>
        <p:nvPicPr>
          <p:cNvPr id="3074" name="Picture 2" descr="Image result for develop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18" y="1606956"/>
            <a:ext cx="4779897" cy="4114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09083" y="5081994"/>
            <a:ext cx="5386917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5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057"/>
                </a:solidFill>
              </a:rPr>
              <a:t>Structured Interviews</a:t>
            </a:r>
            <a:endParaRPr lang="en-US" b="1" dirty="0">
              <a:solidFill>
                <a:srgbClr val="0030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218285"/>
              </p:ext>
            </p:extLst>
          </p:nvPr>
        </p:nvGraphicFramePr>
        <p:xfrm>
          <a:off x="609600" y="1600203"/>
          <a:ext cx="10972800" cy="312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Advantages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Disadvantages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Interviews that employ structured rules for eliciting, observing, and evaluating responses, thus limiting the amount of discretion the interviewer is allowed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Tell me about a time when you tried to encourage someone to take action and had to change your communication style to effectively meet that person’s needs</a:t>
                      </a:r>
                      <a:endParaRPr lang="en-US" sz="2000" b="0" i="0" u="none" strike="noStrike" kern="1200" dirty="0">
                        <a:solidFill>
                          <a:srgbClr val="003057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Helps to ensure </a:t>
                      </a:r>
                      <a:r>
                        <a:rPr lang="en-US" sz="20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candidates have equal opportunities to provide information and are assessed </a:t>
                      </a:r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consistently</a:t>
                      </a:r>
                      <a:r>
                        <a:rPr lang="en-US" sz="20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; can evaluate competencies that are difficult to measure using other assessment </a:t>
                      </a:r>
                      <a:r>
                        <a:rPr lang="en-US" sz="2000" b="0" i="0" u="none" strike="noStrike" dirty="0" smtClean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methods</a:t>
                      </a:r>
                      <a:endParaRPr lang="en-US" sz="2000" b="0" i="0" u="none" strike="noStrike" dirty="0">
                        <a:solidFill>
                          <a:srgbClr val="003057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3057"/>
                          </a:solidFill>
                          <a:effectLst/>
                          <a:latin typeface="Calibri"/>
                        </a:rPr>
                        <a:t>Even though it is a standardized process, we're only human, so it's still possible for bias to creep in; can be time-consuming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194" name="Picture 2" descr="Image result for inter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 b="7661"/>
          <a:stretch/>
        </p:blipFill>
        <p:spPr bwMode="auto">
          <a:xfrm>
            <a:off x="5041901" y="4840941"/>
            <a:ext cx="1920343" cy="12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057"/>
                </a:solidFill>
              </a:rPr>
              <a:t>Use Cases for Structured Interviews</a:t>
            </a:r>
            <a:endParaRPr lang="en-US" b="1" dirty="0">
              <a:solidFill>
                <a:srgbClr val="003057"/>
              </a:solidFill>
            </a:endParaRPr>
          </a:p>
        </p:txBody>
      </p:sp>
      <p:pic>
        <p:nvPicPr>
          <p:cNvPr id="9218" name="Picture 2" descr="Image result for lectur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1" y="1930980"/>
            <a:ext cx="5486400" cy="32918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7480" y="4583058"/>
            <a:ext cx="5386917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Communication-related Roles</a:t>
            </a:r>
          </a:p>
        </p:txBody>
      </p:sp>
      <p:sp>
        <p:nvSpPr>
          <p:cNvPr id="5" name="AutoShape 4" descr="Image result for inter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Image result for inter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41" y="1930980"/>
            <a:ext cx="4945914" cy="32918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3881" y="4583058"/>
            <a:ext cx="5389033" cy="639762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Information is Desired</a:t>
            </a:r>
          </a:p>
        </p:txBody>
      </p:sp>
    </p:spTree>
    <p:extLst>
      <p:ext uri="{BB962C8B-B14F-4D97-AF65-F5344CB8AC3E}">
        <p14:creationId xmlns:p14="http://schemas.microsoft.com/office/powerpoint/2010/main" val="32203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057"/>
                </a:solidFill>
              </a:rPr>
              <a:t>Situational Judgment </a:t>
            </a:r>
            <a:endParaRPr lang="en-US" b="1" dirty="0">
              <a:solidFill>
                <a:srgbClr val="00305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914780"/>
              </p:ext>
            </p:extLst>
          </p:nvPr>
        </p:nvGraphicFramePr>
        <p:xfrm>
          <a:off x="609600" y="1600200"/>
          <a:ext cx="109728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Present applicants with a description of a work problem or critical situation related to the job they are applying for and ask them to identify how they would handle </a:t>
                      </a:r>
                      <a:r>
                        <a:rPr lang="en-US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it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You have been assigned to work with members of another department.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 You normally complete your work alone, but the project demands that you work as a team.  Rate the effectiveness of the following actions. 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Perceived as very fair (high face validity); tasks and activities are very representative of the tasks and activities found on the job (high content validity)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Can be costly to custom </a:t>
                      </a:r>
                      <a:r>
                        <a:rPr lang="en-US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build; heterogeneity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such that a single item can measure many constructs and competencies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64863"/>
              </p:ext>
            </p:extLst>
          </p:nvPr>
        </p:nvGraphicFramePr>
        <p:xfrm>
          <a:off x="1916518" y="4428460"/>
          <a:ext cx="8610600" cy="181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5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057"/>
                </a:solidFill>
              </a:rPr>
              <a:t>Use Cases for Situational Judgment Tests</a:t>
            </a:r>
            <a:endParaRPr lang="en-US" b="1" dirty="0">
              <a:solidFill>
                <a:srgbClr val="003057"/>
              </a:solidFill>
            </a:endParaRPr>
          </a:p>
        </p:txBody>
      </p:sp>
      <p:pic>
        <p:nvPicPr>
          <p:cNvPr id="8194" name="Picture 2" descr="Image result for team of workers at restau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3" y="1851283"/>
            <a:ext cx="5660812" cy="31891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101" y="4182722"/>
            <a:ext cx="5386917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Positions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Image result for customer service in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794292"/>
            <a:ext cx="4967177" cy="33031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0018" y="4082944"/>
            <a:ext cx="5927775" cy="75374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Service Roles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13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Presentation Overview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Introduction to assessments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Discussion of nine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ssessment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ypes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Goal and definition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Example item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Advantages and disadvantages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Use cases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Q&amp;A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9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057"/>
                </a:solidFill>
              </a:rPr>
              <a:t>Summary of Nine Assessment Types</a:t>
            </a:r>
            <a:endParaRPr lang="en-US" b="1" dirty="0">
              <a:solidFill>
                <a:srgbClr val="00305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3057"/>
                </a:solidFill>
              </a:rPr>
              <a:t>Many different types of assessments exist</a:t>
            </a:r>
          </a:p>
          <a:p>
            <a:r>
              <a:rPr lang="en-US" dirty="0" smtClean="0">
                <a:solidFill>
                  <a:srgbClr val="003057"/>
                </a:solidFill>
              </a:rPr>
              <a:t>Consider the reasoning behind your interest in assessments</a:t>
            </a:r>
          </a:p>
          <a:p>
            <a:pPr lvl="1"/>
            <a:r>
              <a:rPr lang="en-US" dirty="0" smtClean="0">
                <a:solidFill>
                  <a:srgbClr val="003057"/>
                </a:solidFill>
              </a:rPr>
              <a:t>At what point in the selection process will you use the assessment? </a:t>
            </a:r>
          </a:p>
          <a:p>
            <a:pPr lvl="1"/>
            <a:r>
              <a:rPr lang="en-US" dirty="0" smtClean="0">
                <a:solidFill>
                  <a:srgbClr val="003057"/>
                </a:solidFill>
              </a:rPr>
              <a:t>Are you wanting to identify leadership potential?</a:t>
            </a:r>
          </a:p>
          <a:p>
            <a:pPr lvl="1"/>
            <a:r>
              <a:rPr lang="en-US" dirty="0" smtClean="0">
                <a:solidFill>
                  <a:srgbClr val="003057"/>
                </a:solidFill>
              </a:rPr>
              <a:t>Do you want to reduce counterproductive workplace behaviors?</a:t>
            </a:r>
          </a:p>
          <a:p>
            <a:pPr lvl="1"/>
            <a:r>
              <a:rPr lang="en-US" dirty="0" smtClean="0">
                <a:solidFill>
                  <a:srgbClr val="003057"/>
                </a:solidFill>
              </a:rPr>
              <a:t>Do you want to ensure your employees match the organization's culture?</a:t>
            </a:r>
          </a:p>
          <a:p>
            <a:r>
              <a:rPr lang="en-US" dirty="0" smtClean="0">
                <a:solidFill>
                  <a:srgbClr val="003057"/>
                </a:solidFill>
              </a:rPr>
              <a:t>Always consider the psychometric stability of your selected assessment</a:t>
            </a:r>
            <a:endParaRPr lang="en-US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2" descr="https://mail.panpowered.com/owa/service.svc/s/GetFileAttachment?id=AAMkAGU2NWFjZTQxLTQ0NzgtNDFiOS1iOGQ4LWUxNTlkNDMxYjk1OQBGAAAAAAD3fPMnjt%2BBRKoANnUGng7EBwCw2wNdIYMcQbjHMqkWG0M0AAAAAAENAACw2wNdIYMcQbjHMqkWG0M0AACg8hz5AAABEgAQAEe6syhhfRJErgbnu%2BQADKo%3D&amp;isImagePreview=True&amp;X-OWA-CANARY=l-326H49_Uuik1aIcYOtipmbvrSlKNIIX9ixJJo6C8MeAYLSsOzlY_oPEPUk2gwIaR6FOzgiJIY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1268" name="AutoShape 4" descr="https://mail.panpowered.com/owa/service.svc/s/GetFileAttachment?id=AAMkAGU2NWFjZTQxLTQ0NzgtNDFiOS1iOGQ4LWUxNTlkNDMxYjk1OQBGAAAAAAD3fPMnjt%2BBRKoANnUGng7EBwCw2wNdIYMcQbjHMqkWG0M0AAAAAAENAACw2wNdIYMcQbjHMqkWG0M0AACg8hz5AAABEgAQAEe6syhhfRJErgbnu%2BQADKo%3D&amp;isImagePreview=True&amp;X-OWA-CANARY=l-326H49_Uuik1aIcYOtipmbvrSlKNIIX9ixJJo6C8MeAYLSsOzlY_oPEPUk2gwIaR6FOzgiJIY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81200" y="1805222"/>
            <a:ext cx="8229600" cy="185237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003057"/>
                </a:solidFill>
                <a:ea typeface="ＭＳ Ｐゴシック" pitchFamily="34" charset="-128"/>
              </a:rPr>
              <a:t>    </a:t>
            </a:r>
            <a:r>
              <a:rPr lang="en-US" altLang="en-US" b="1" dirty="0" smtClean="0">
                <a:solidFill>
                  <a:srgbClr val="003057"/>
                </a:solidFill>
                <a:ea typeface="ＭＳ Ｐゴシック" pitchFamily="34" charset="-128"/>
              </a:rPr>
              <a:t>Questions?</a:t>
            </a:r>
            <a:r>
              <a:rPr lang="en-US" altLang="en-US" dirty="0">
                <a:solidFill>
                  <a:srgbClr val="003057"/>
                </a:solidFill>
                <a:ea typeface="ＭＳ Ｐゴシック" pitchFamily="34" charset="-128"/>
              </a:rPr>
              <a:t/>
            </a:r>
            <a:br>
              <a:rPr lang="en-US" altLang="en-US" dirty="0">
                <a:solidFill>
                  <a:srgbClr val="003057"/>
                </a:solidFill>
                <a:ea typeface="ＭＳ Ｐゴシック" pitchFamily="34" charset="-128"/>
              </a:rPr>
            </a:br>
            <a:r>
              <a:rPr lang="en-US" altLang="en-US" sz="1800" dirty="0" smtClean="0">
                <a:solidFill>
                  <a:srgbClr val="003057"/>
                </a:solidFill>
                <a:ea typeface="ＭＳ Ｐゴシック" pitchFamily="34" charset="-128"/>
              </a:rPr>
              <a:t/>
            </a:r>
            <a:br>
              <a:rPr lang="en-US" altLang="en-US" sz="1800" dirty="0" smtClean="0">
                <a:solidFill>
                  <a:srgbClr val="003057"/>
                </a:solidFill>
                <a:ea typeface="ＭＳ Ｐゴシック" pitchFamily="34" charset="-128"/>
              </a:rPr>
            </a:br>
            <a:r>
              <a:rPr lang="en-US" altLang="en-US" sz="1800" dirty="0" smtClean="0">
                <a:solidFill>
                  <a:srgbClr val="003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        </a:t>
            </a:r>
            <a:r>
              <a:rPr lang="en-US" altLang="en-US" sz="3100" i="1" dirty="0" smtClean="0">
                <a:solidFill>
                  <a:srgbClr val="003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Kelsey Stephens</a:t>
            </a:r>
            <a:br>
              <a:rPr lang="en-US" altLang="en-US" sz="3100" i="1" dirty="0" smtClean="0">
                <a:solidFill>
                  <a:srgbClr val="003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altLang="en-US" sz="3100" i="1" dirty="0" smtClean="0">
                <a:solidFill>
                  <a:srgbClr val="003057"/>
                </a:solidFill>
                <a:ea typeface="ＭＳ Ｐゴシック" pitchFamily="34" charset="-128"/>
              </a:rPr>
              <a:t>    kstephens@panpowered.com</a:t>
            </a:r>
          </a:p>
        </p:txBody>
      </p:sp>
      <p:sp>
        <p:nvSpPr>
          <p:cNvPr id="6" name="Oval 5"/>
          <p:cNvSpPr/>
          <p:nvPr/>
        </p:nvSpPr>
        <p:spPr>
          <a:xfrm rot="20951701">
            <a:off x="2068080" y="315479"/>
            <a:ext cx="2819400" cy="2819400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3900" b="1" dirty="0">
                <a:solidFill>
                  <a:srgbClr val="003057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 rot="1709957">
            <a:off x="8671734" y="2748267"/>
            <a:ext cx="2169085" cy="2169085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16600" b="1" dirty="0">
                <a:solidFill>
                  <a:srgbClr val="003057"/>
                </a:solidFill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 rot="20305035">
            <a:off x="8112345" y="-70955"/>
            <a:ext cx="2655923" cy="2655923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19900" b="1" dirty="0">
                <a:solidFill>
                  <a:srgbClr val="003057"/>
                </a:solidFill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 rot="912653">
            <a:off x="3103969" y="3640746"/>
            <a:ext cx="2260185" cy="2260185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16600" b="1" dirty="0">
                <a:solidFill>
                  <a:srgbClr val="003057"/>
                </a:solidFill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 rot="20152651">
            <a:off x="5727023" y="3833036"/>
            <a:ext cx="1659552" cy="1659552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13800" b="1" dirty="0">
                <a:solidFill>
                  <a:srgbClr val="003057"/>
                </a:solidFill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 rot="20415669">
            <a:off x="1368512" y="3024123"/>
            <a:ext cx="1659552" cy="1659552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13800" b="1" dirty="0">
                <a:solidFill>
                  <a:srgbClr val="003057"/>
                </a:solidFill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 rot="20415669">
            <a:off x="6844988" y="360911"/>
            <a:ext cx="892688" cy="892688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6600" b="1" dirty="0">
                <a:solidFill>
                  <a:srgbClr val="003057"/>
                </a:solidFill>
              </a:rPr>
              <a:t>?</a:t>
            </a:r>
          </a:p>
        </p:txBody>
      </p:sp>
      <p:sp>
        <p:nvSpPr>
          <p:cNvPr id="14" name="Oval 13"/>
          <p:cNvSpPr/>
          <p:nvPr/>
        </p:nvSpPr>
        <p:spPr>
          <a:xfrm rot="1792405">
            <a:off x="1980903" y="4918601"/>
            <a:ext cx="892688" cy="892688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6600" b="1" dirty="0">
                <a:solidFill>
                  <a:srgbClr val="003057"/>
                </a:solidFill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 rot="20485352">
            <a:off x="7688341" y="4739932"/>
            <a:ext cx="1157076" cy="1157076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8000" b="1" dirty="0">
                <a:solidFill>
                  <a:srgbClr val="003057"/>
                </a:solidFill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 rot="1389402">
            <a:off x="9614701" y="5159018"/>
            <a:ext cx="626753" cy="626753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4400" b="1" dirty="0">
                <a:solidFill>
                  <a:srgbClr val="003057"/>
                </a:solidFill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 rot="20111613">
            <a:off x="1684240" y="141083"/>
            <a:ext cx="626753" cy="626753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4400" b="1" dirty="0">
                <a:solidFill>
                  <a:srgbClr val="003057"/>
                </a:solidFill>
              </a:rPr>
              <a:t>?</a:t>
            </a:r>
          </a:p>
        </p:txBody>
      </p:sp>
      <p:sp>
        <p:nvSpPr>
          <p:cNvPr id="20" name="Oval 19"/>
          <p:cNvSpPr/>
          <p:nvPr/>
        </p:nvSpPr>
        <p:spPr>
          <a:xfrm rot="20235789">
            <a:off x="4972755" y="307401"/>
            <a:ext cx="626753" cy="626753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4400" b="1" dirty="0">
                <a:solidFill>
                  <a:srgbClr val="003057"/>
                </a:solidFill>
              </a:rPr>
              <a:t>?</a:t>
            </a:r>
          </a:p>
        </p:txBody>
      </p:sp>
      <p:sp>
        <p:nvSpPr>
          <p:cNvPr id="21" name="Oval 20"/>
          <p:cNvSpPr/>
          <p:nvPr/>
        </p:nvSpPr>
        <p:spPr>
          <a:xfrm rot="19800000">
            <a:off x="7630780" y="3926168"/>
            <a:ext cx="626753" cy="626753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4400" b="1" dirty="0">
                <a:solidFill>
                  <a:srgbClr val="003057"/>
                </a:solidFill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 rot="402771">
            <a:off x="5908844" y="740037"/>
            <a:ext cx="626753" cy="626753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4400" b="1" dirty="0">
                <a:solidFill>
                  <a:srgbClr val="003057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7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794838" y="1757837"/>
            <a:ext cx="101328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b="1" dirty="0">
                <a:solidFill>
                  <a:srgbClr val="003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POLL QUESTION:</a:t>
            </a:r>
            <a:r>
              <a:rPr lang="en-US" altLang="en-US" dirty="0">
                <a:solidFill>
                  <a:srgbClr val="003057"/>
                </a:solidFill>
                <a:ea typeface="ＭＳ Ｐゴシック" pitchFamily="34" charset="-128"/>
              </a:rPr>
              <a:t/>
            </a:r>
            <a:br>
              <a:rPr lang="en-US" altLang="en-US" dirty="0">
                <a:solidFill>
                  <a:srgbClr val="003057"/>
                </a:solidFill>
                <a:ea typeface="ＭＳ Ｐゴシック" pitchFamily="34" charset="-128"/>
              </a:rPr>
            </a:br>
            <a:r>
              <a:rPr lang="en-US" altLang="en-US" sz="5300" dirty="0">
                <a:solidFill>
                  <a:srgbClr val="003057"/>
                </a:solidFill>
                <a:ea typeface="ＭＳ Ｐゴシック" pitchFamily="34" charset="-128"/>
              </a:rPr>
              <a:t>Are you using any kind of </a:t>
            </a:r>
            <a:r>
              <a:rPr lang="en-US" altLang="en-US" sz="5300" dirty="0" smtClean="0">
                <a:solidFill>
                  <a:srgbClr val="003057"/>
                </a:solidFill>
                <a:ea typeface="ＭＳ Ｐゴシック" pitchFamily="34" charset="-128"/>
              </a:rPr>
              <a:t>assessments in </a:t>
            </a:r>
            <a:r>
              <a:rPr lang="en-US" altLang="en-US" sz="5300" dirty="0">
                <a:solidFill>
                  <a:srgbClr val="003057"/>
                </a:solidFill>
                <a:ea typeface="ＭＳ Ｐゴシック" pitchFamily="34" charset="-128"/>
              </a:rPr>
              <a:t>your </a:t>
            </a:r>
            <a:r>
              <a:rPr lang="en-US" altLang="en-US" sz="5300" dirty="0" smtClean="0">
                <a:solidFill>
                  <a:srgbClr val="003057"/>
                </a:solidFill>
                <a:ea typeface="ＭＳ Ｐゴシック" pitchFamily="34" charset="-128"/>
              </a:rPr>
              <a:t>hiring or development programs </a:t>
            </a:r>
            <a:r>
              <a:rPr lang="en-US" altLang="en-US" sz="5300" dirty="0">
                <a:solidFill>
                  <a:srgbClr val="003057"/>
                </a:solidFill>
                <a:ea typeface="ＭＳ Ｐゴシック" pitchFamily="34" charset="-128"/>
              </a:rPr>
              <a:t>right now?</a:t>
            </a:r>
          </a:p>
        </p:txBody>
      </p:sp>
      <p:sp>
        <p:nvSpPr>
          <p:cNvPr id="10" name="Oval 9"/>
          <p:cNvSpPr/>
          <p:nvPr/>
        </p:nvSpPr>
        <p:spPr>
          <a:xfrm>
            <a:off x="9086461" y="3163491"/>
            <a:ext cx="2743200" cy="2743200"/>
          </a:xfrm>
          <a:prstGeom prst="ellipse">
            <a:avLst/>
          </a:prstGeom>
          <a:noFill/>
          <a:ln w="50800">
            <a:solidFill>
              <a:srgbClr val="711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3900" dirty="0">
                <a:solidFill>
                  <a:srgbClr val="003057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84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armedical.co.uk/thelounge/wp-content/uploads/2013/06/Assessment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762" r="11310"/>
          <a:stretch/>
        </p:blipFill>
        <p:spPr bwMode="auto">
          <a:xfrm>
            <a:off x="1168557" y="1516380"/>
            <a:ext cx="3144389" cy="38404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valuationforms.org/wp-content/uploads/Performance-Evaluation-Process-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4287" r="9197" b="11428"/>
          <a:stretch/>
        </p:blipFill>
        <p:spPr bwMode="auto">
          <a:xfrm>
            <a:off x="5809462" y="1516380"/>
            <a:ext cx="5520690" cy="38404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538496" y="3131820"/>
            <a:ext cx="1045416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sessments measure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13734" r="4297" b="2980"/>
          <a:stretch/>
        </p:blipFill>
        <p:spPr>
          <a:xfrm>
            <a:off x="2134682" y="1523619"/>
            <a:ext cx="8036940" cy="4394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cont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56" y="363660"/>
            <a:ext cx="1069730" cy="1069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9039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057"/>
                </a:solidFill>
              </a:rPr>
              <a:t>Hire-to-Retire Content </a:t>
            </a:r>
            <a:endParaRPr lang="en-US" b="1" dirty="0">
              <a:solidFill>
                <a:srgbClr val="00305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5178" y="2791049"/>
            <a:ext cx="15663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Cognitive Ability</a:t>
            </a:r>
          </a:p>
          <a:p>
            <a:pPr algn="ctr"/>
            <a:endParaRPr lang="en-US" sz="1600" b="1" dirty="0">
              <a:solidFill>
                <a:schemeClr val="tx2"/>
              </a:solidFill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Skills and Knowledge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6944" y="2684724"/>
            <a:ext cx="158395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Biodata</a:t>
            </a:r>
          </a:p>
          <a:p>
            <a:pPr algn="ctr"/>
            <a:endParaRPr lang="en-US" sz="1600" b="1" dirty="0">
              <a:solidFill>
                <a:schemeClr val="tx2"/>
              </a:solidFill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Integrity</a:t>
            </a:r>
          </a:p>
          <a:p>
            <a:pPr algn="ctr"/>
            <a:endParaRPr lang="en-US" sz="1600" b="1" dirty="0">
              <a:solidFill>
                <a:schemeClr val="tx2"/>
              </a:solidFill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Situational Judgment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8526" y="2684724"/>
            <a:ext cx="1371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Values</a:t>
            </a:r>
          </a:p>
          <a:p>
            <a:pPr algn="ctr"/>
            <a:endParaRPr lang="en-US" sz="1600" b="1" dirty="0">
              <a:solidFill>
                <a:schemeClr val="tx2"/>
              </a:solidFill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Personality</a:t>
            </a:r>
          </a:p>
          <a:p>
            <a:pPr algn="ctr"/>
            <a:endParaRPr lang="en-US" sz="1600" b="1" dirty="0">
              <a:solidFill>
                <a:schemeClr val="tx2"/>
              </a:solidFill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Structured Interviews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2251" y="2791049"/>
            <a:ext cx="1467101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360-degree Feedback</a:t>
            </a:r>
          </a:p>
          <a:p>
            <a:pPr algn="ctr"/>
            <a:endParaRPr lang="en-US" sz="1200" b="1" dirty="0">
              <a:solidFill>
                <a:schemeClr val="tx2"/>
              </a:solidFill>
            </a:endParaRPr>
          </a:p>
          <a:p>
            <a:pPr algn="ctr"/>
            <a:endParaRPr lang="en-US" sz="1200" b="1" dirty="0">
              <a:solidFill>
                <a:schemeClr val="tx2"/>
              </a:solidFill>
            </a:endParaRPr>
          </a:p>
          <a:p>
            <a:pPr algn="ctr"/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45" y="708537"/>
            <a:ext cx="8997931" cy="53949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79910" y="2287555"/>
            <a:ext cx="838200" cy="685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Oval 4"/>
          <p:cNvSpPr/>
          <p:nvPr/>
        </p:nvSpPr>
        <p:spPr>
          <a:xfrm>
            <a:off x="7010400" y="3124200"/>
            <a:ext cx="838200" cy="685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8001000" y="3124200"/>
            <a:ext cx="838200" cy="685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8001000" y="3962400"/>
            <a:ext cx="838200" cy="685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8991600" y="3962400"/>
            <a:ext cx="838200" cy="685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0400" y="4800600"/>
            <a:ext cx="2819400" cy="685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411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334331"/>
            <a:ext cx="9723120" cy="582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8539" y="1037690"/>
            <a:ext cx="21986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171" y="2030705"/>
            <a:ext cx="2200847" cy="548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661" y="3427990"/>
            <a:ext cx="2200847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085" y="354987"/>
            <a:ext cx="7390130" cy="545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1125</Words>
  <Application>Microsoft Office PowerPoint</Application>
  <PresentationFormat>Widescreen</PresentationFormat>
  <Paragraphs>207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ＭＳ Ｐゴシック</vt:lpstr>
      <vt:lpstr>Arial</vt:lpstr>
      <vt:lpstr>Calibri</vt:lpstr>
      <vt:lpstr>1_Office Theme</vt:lpstr>
      <vt:lpstr>PowerPoint Presentation</vt:lpstr>
      <vt:lpstr>PowerPoint Presentation</vt:lpstr>
      <vt:lpstr>Presentation Overview</vt:lpstr>
      <vt:lpstr>POLL QUESTION: Are you using any kind of assessments in your hiring or development programs right now?</vt:lpstr>
      <vt:lpstr>PowerPoint Presentation</vt:lpstr>
      <vt:lpstr>Hire-to-Retire Content </vt:lpstr>
      <vt:lpstr>PowerPoint Presentation</vt:lpstr>
      <vt:lpstr>PowerPoint Presentation</vt:lpstr>
      <vt:lpstr>PowerPoint Presentation</vt:lpstr>
      <vt:lpstr>PowerPoint Presentation</vt:lpstr>
      <vt:lpstr>The 9 Assessment Types</vt:lpstr>
      <vt:lpstr>Cognitive Ability</vt:lpstr>
      <vt:lpstr>Use Cases for Cognitive Ability Tests</vt:lpstr>
      <vt:lpstr>Skills and Knowledge</vt:lpstr>
      <vt:lpstr>Use Cases for Skills and Knowledge Tests</vt:lpstr>
      <vt:lpstr>Personality</vt:lpstr>
      <vt:lpstr>Use Cases for Personality Assessments</vt:lpstr>
      <vt:lpstr>Integrity</vt:lpstr>
      <vt:lpstr>Use Cases for Integrity Tests</vt:lpstr>
      <vt:lpstr>Values</vt:lpstr>
      <vt:lpstr>Use Cases for Values Assessments</vt:lpstr>
      <vt:lpstr>Biodata</vt:lpstr>
      <vt:lpstr>Use Cases for Biodata</vt:lpstr>
      <vt:lpstr>360-degree Feedback</vt:lpstr>
      <vt:lpstr>Use Cases for 360-degree Feedback</vt:lpstr>
      <vt:lpstr>Structured Interviews</vt:lpstr>
      <vt:lpstr>Use Cases for Structured Interviews</vt:lpstr>
      <vt:lpstr>Situational Judgment </vt:lpstr>
      <vt:lpstr>Use Cases for Situational Judgment Tests</vt:lpstr>
      <vt:lpstr>Summary of Nine Assessment Types</vt:lpstr>
      <vt:lpstr>    Questions?           Kelsey Stephens     kstephens@panpowered.com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Stephens</dc:creator>
  <cp:lastModifiedBy>Ben Porr</cp:lastModifiedBy>
  <cp:revision>34</cp:revision>
  <dcterms:created xsi:type="dcterms:W3CDTF">2017-06-05T17:45:11Z</dcterms:created>
  <dcterms:modified xsi:type="dcterms:W3CDTF">2017-09-19T18:46:42Z</dcterms:modified>
</cp:coreProperties>
</file>